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</p:sldMasterIdLst>
  <p:sldIdLst>
    <p:sldId id="262" r:id="rId2"/>
    <p:sldId id="259" r:id="rId3"/>
    <p:sldId id="271" r:id="rId4"/>
    <p:sldId id="256" r:id="rId5"/>
    <p:sldId id="267" r:id="rId6"/>
    <p:sldId id="269" r:id="rId7"/>
    <p:sldId id="260" r:id="rId8"/>
    <p:sldId id="261" r:id="rId9"/>
  </p:sldIdLst>
  <p:sldSz cx="12192000" cy="6858000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205" autoAdjust="0"/>
    <p:restoredTop sz="94684"/>
  </p:normalViewPr>
  <p:slideViewPr>
    <p:cSldViewPr snapToGrid="0" snapToObjects="1">
      <p:cViewPr varScale="1">
        <p:scale>
          <a:sx n="68" d="100"/>
          <a:sy n="68" d="100"/>
        </p:scale>
        <p:origin x="-51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FD866-143A-47C9-B69A-AF882A0B97A7}" type="datetimeFigureOut">
              <a:rPr lang="es-ES"/>
              <a:pPr>
                <a:defRPr/>
              </a:pPr>
              <a:t>18/05/2018</a:t>
            </a:fld>
            <a:endParaRPr lang="es-E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04524-D2C9-41A8-BE93-39707722AF8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62AA0-1FE5-4E42-BF75-89D5B8354D4D}" type="datetimeFigureOut">
              <a:rPr lang="es-ES"/>
              <a:pPr>
                <a:defRPr/>
              </a:pPr>
              <a:t>18/05/2018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21EE2-9A73-4ACE-8B66-5A04887F3FE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s-ES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s-ES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  <a:endParaRPr lang="en-US" altLang="es-ES" smtClean="0">
              <a:solidFill>
                <a:srgbClr val="C0E474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47445-A9D3-4004-AAD1-55ACDC9659D8}" type="datetimeFigureOut">
              <a:rPr lang="es-ES"/>
              <a:pPr>
                <a:defRPr/>
              </a:pPr>
              <a:t>18/05/2018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CBEA3B0-BE74-4575-82EC-FB08115F08B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6BC96-3158-4FD6-8592-5C21E8DDDAC7}" type="datetimeFigureOut">
              <a:rPr lang="es-ES"/>
              <a:pPr>
                <a:defRPr/>
              </a:pPr>
              <a:t>18/05/2018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39F0F-E788-4B5F-BEF5-AD57C89E9C9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s-ES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s-ES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9382F-C78B-4A3C-B3FF-2420F6ECA4F0}" type="datetimeFigureOut">
              <a:rPr lang="es-ES"/>
              <a:pPr>
                <a:defRPr/>
              </a:pPr>
              <a:t>18/05/2018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AE13C38-0D19-42BF-90FC-36006B4B5F9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DBF78-28A2-45ED-B858-F644C3B1FEF8}" type="datetimeFigureOut">
              <a:rPr lang="es-ES"/>
              <a:pPr>
                <a:defRPr/>
              </a:pPr>
              <a:t>18/05/2018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8A27B48-935F-4A2B-BCC5-BDF2A4036D6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9AD33-856A-4644-A4A7-D5A5AD37DA61}" type="datetimeFigureOut">
              <a:rPr lang="es-ES"/>
              <a:pPr>
                <a:defRPr/>
              </a:pPr>
              <a:t>18/05/2018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30A0D-3CC9-4396-8B55-CABE345FF76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682E0-06DE-4114-AD51-C4343D137C3B}" type="datetimeFigureOut">
              <a:rPr lang="es-ES"/>
              <a:pPr>
                <a:defRPr/>
              </a:pPr>
              <a:t>18/05/2018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A4543-EFCF-478B-8FDA-BF2409A71F5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7D2F6-220F-47F1-9830-D3C8E505AACD}" type="datetimeFigureOut">
              <a:rPr lang="es-ES"/>
              <a:pPr>
                <a:defRPr/>
              </a:pPr>
              <a:t>18/05/2018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714C5-6D01-4B03-9BEE-1D7FAFF6BC5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E6875-7979-4325-9671-1E893124EC3D}" type="datetimeFigureOut">
              <a:rPr lang="es-ES"/>
              <a:pPr>
                <a:defRPr/>
              </a:pPr>
              <a:t>18/05/2018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6B915-DE26-49F1-997A-27A9901C389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8DD57-C0F3-40AD-AC30-E9BFAF07DAED}" type="datetimeFigureOut">
              <a:rPr lang="es-ES"/>
              <a:pPr>
                <a:defRPr/>
              </a:pPr>
              <a:t>18/05/2018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124AE-BFBF-4037-866F-11FFE40B41B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16EBC-913E-417B-8A09-B02435C90A2B}" type="datetimeFigureOut">
              <a:rPr lang="es-ES"/>
              <a:pPr>
                <a:defRPr/>
              </a:pPr>
              <a:t>18/05/2018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6A0E3-8A13-423C-BDB9-03BF58BCA7E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6993A-5AE4-4978-9A44-07337428CE50}" type="datetimeFigureOut">
              <a:rPr lang="es-ES"/>
              <a:pPr>
                <a:defRPr/>
              </a:pPr>
              <a:t>18/05/2018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F417B-D107-4BA1-B0B6-85022FA2456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085BB-51FA-4B14-AB3B-B4D16DF268F5}" type="datetimeFigureOut">
              <a:rPr lang="es-ES"/>
              <a:pPr>
                <a:defRPr/>
              </a:pPr>
              <a:t>18/05/2018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AB5F2-FAD0-4538-A003-32624D0EF97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A0935-60D0-4821-A001-3DA541481512}" type="datetimeFigureOut">
              <a:rPr lang="es-ES"/>
              <a:pPr>
                <a:defRPr/>
              </a:pPr>
              <a:t>18/05/2018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3B94A-373E-4854-8AFD-D1532452D78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69A88-0D9E-400B-B8D6-17083744B1C2}" type="datetimeFigureOut">
              <a:rPr lang="es-ES"/>
              <a:pPr>
                <a:defRPr/>
              </a:pPr>
              <a:t>18/05/2018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13CDB-3C84-4CDC-AEAD-1CB7FD3D9F5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145FA8-2291-4C78-B1FA-AF085AAE11E9}" type="datetimeFigureOut">
              <a:rPr lang="es-ES"/>
              <a:pPr>
                <a:defRPr/>
              </a:pPr>
              <a:t>18/05/2018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D875115-D880-4D4A-A49B-4EF64B7B94A3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8" r:id="rId11"/>
    <p:sldLayoutId id="2147483803" r:id="rId12"/>
    <p:sldLayoutId id="2147483809" r:id="rId13"/>
    <p:sldLayoutId id="2147483804" r:id="rId14"/>
    <p:sldLayoutId id="2147483805" r:id="rId15"/>
    <p:sldLayoutId id="2147483806" r:id="rId16"/>
  </p:sldLayoutIdLst>
  <p:transition spd="slow">
    <p:comb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763588" y="211138"/>
            <a:ext cx="9158288" cy="730250"/>
          </a:xfrm>
          <a:solidFill>
            <a:srgbClr val="92D050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rtlCol="0"/>
          <a:lstStyle/>
          <a:p>
            <a:pPr marL="914377" lvl="2" indent="0" defTabSz="457189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s-ES" altLang="es-E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igh Tower Text" panose="02040502050506030303" pitchFamily="18" charset="0"/>
              </a:rPr>
              <a:t>	</a:t>
            </a:r>
            <a:r>
              <a:rPr lang="es-ES" altLang="es-E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Carrera profesional C</a:t>
            </a:r>
            <a:r>
              <a:rPr lang="es-ES" altLang="es-E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omunidad </a:t>
            </a:r>
            <a:r>
              <a:rPr lang="es-ES" altLang="es-E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V</a:t>
            </a:r>
            <a:r>
              <a:rPr lang="es-ES" altLang="es-E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igh Tower Text" panose="02040502050506030303" pitchFamily="18" charset="0"/>
              </a:rPr>
              <a:t>alenciana</a:t>
            </a:r>
            <a:endParaRPr lang="es-ES" altLang="es-ES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igh Tower Text" panose="02040502050506030303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contenido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7975" y="236538"/>
            <a:ext cx="11047413" cy="5624512"/>
          </a:xfrm>
        </p:spPr>
        <p:txBody>
          <a:bodyPr rtlCol="0"/>
          <a:lstStyle/>
          <a:p>
            <a:pPr marL="0" indent="0" defTabSz="457189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s-ES" alt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LEGISLACIÓN:</a:t>
            </a:r>
          </a:p>
          <a:p>
            <a:pPr marL="0" indent="0" defTabSz="457189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s-ES" alt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891" indent="-342891" defTabSz="457189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alt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Decreto 66/2006 de 12 de marzo del </a:t>
            </a:r>
            <a:r>
              <a:rPr lang="es-ES" altLang="es-E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Consell</a:t>
            </a:r>
            <a:r>
              <a:rPr lang="es-ES" alt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por </a:t>
            </a:r>
            <a:r>
              <a:rPr lang="es-ES" alt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que se aprueba el sistema de carrera profesional en el ámbito de las Instituciones </a:t>
            </a:r>
            <a:r>
              <a:rPr lang="es-ES" alt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sanitarias.</a:t>
            </a:r>
            <a:endParaRPr lang="es-ES" alt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891" indent="-342891" defTabSz="457189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s-ES" alt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891" indent="-342891" defTabSz="457189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alt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Orden de 25 de mayo 2007 de la </a:t>
            </a:r>
            <a:r>
              <a:rPr lang="es-ES" altLang="es-E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Conselleria</a:t>
            </a:r>
            <a:r>
              <a:rPr lang="es-ES" alt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Sanidad por el que se desarrolla la disposición transitoria primera del decreto 66/2016.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alt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Orden 9/2014 de 1 de agosto de la </a:t>
            </a:r>
            <a:r>
              <a:rPr lang="es-ES" alt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Conselleria</a:t>
            </a:r>
            <a:r>
              <a:rPr lang="es-ES" alt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Sanidad por el que se desarrolla el procedimiento de evaluación para el encuadramiento inicial o la progresión de </a:t>
            </a:r>
            <a:r>
              <a:rPr lang="es-ES" alt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grado.</a:t>
            </a:r>
            <a:endParaRPr lang="es-ES" alt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s-ES" alt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alt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Leyes de presupuestos: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alt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Ley 1/2012 supresión de la cantidad del 50% del complemento de carrera profesional.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alt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de Enero 2014 recuperación 25% </a:t>
            </a:r>
            <a:endParaRPr lang="es-ES" alt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alt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de Enero de 2015 recuperación 25%</a:t>
            </a:r>
            <a:endParaRPr lang="es-ES" alt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891" indent="-342891" defTabSz="457189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s-ES" alt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2713"/>
            <a:ext cx="8167688" cy="715962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dirty="0" smtClean="0">
                <a:solidFill>
                  <a:schemeClr val="tx1"/>
                </a:solidFill>
              </a:rPr>
              <a:t>Los recortes de la crisis</a:t>
            </a:r>
            <a:endParaRPr lang="es-ES" sz="4000" dirty="0">
              <a:solidFill>
                <a:schemeClr val="tx1"/>
              </a:solidFill>
            </a:endParaRPr>
          </a:p>
        </p:txBody>
      </p:sp>
      <p:sp>
        <p:nvSpPr>
          <p:cNvPr id="7171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altLang="es-ES" smtClean="0"/>
          </a:p>
        </p:txBody>
      </p:sp>
      <p:graphicFrame>
        <p:nvGraphicFramePr>
          <p:cNvPr id="7172" name="Gráfico 3"/>
          <p:cNvGraphicFramePr>
            <a:graphicFrameLocks/>
          </p:cNvGraphicFramePr>
          <p:nvPr/>
        </p:nvGraphicFramePr>
        <p:xfrm>
          <a:off x="908050" y="1049338"/>
          <a:ext cx="8229600" cy="5521325"/>
        </p:xfrm>
        <a:graphic>
          <a:graphicData uri="http://schemas.openxmlformats.org/presentationml/2006/ole">
            <p:oleObj spid="_x0000_s7172" name="Gráfico" r:id="rId3" imgW="8236410" imgH="5523455" progId="Excel.Sheet.8">
              <p:embed/>
            </p:oleObj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07975" y="444500"/>
            <a:ext cx="9131300" cy="5870575"/>
          </a:xfrm>
        </p:spPr>
        <p:txBody>
          <a:bodyPr rtlCol="0"/>
          <a:lstStyle/>
          <a:p>
            <a:pPr marL="342891" indent="-342891" defTabSz="457189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Definición del concepto de carrera profesional </a:t>
            </a:r>
            <a:endParaRPr lang="es-ES" sz="1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defTabSz="457189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s-E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 el derecho de los profesionales ha progresar, de forma individualizada como reconocimiento a su desarrollo profesional en cuanto a conocimientos, experiencia y cumplimiento de los objetivos.</a:t>
            </a:r>
          </a:p>
          <a:p>
            <a:pPr defTabSz="457189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Voluntariedad Es el acceso a la carrera profesional, tiene carácter voluntario y su reconocimiento es individualizado en base a una evaluación objetiva y reglada.  </a:t>
            </a:r>
          </a:p>
          <a:p>
            <a:pPr marL="0" indent="0" defTabSz="457189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s-E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189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Grados </a:t>
            </a:r>
            <a:r>
              <a:rPr lang="es-E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carrera 4:</a:t>
            </a:r>
          </a:p>
          <a:p>
            <a:pPr marL="742932" lvl="1" indent="-285744" defTabSz="457189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G1   5 años. </a:t>
            </a:r>
            <a:r>
              <a:rPr lang="es-E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            </a:t>
            </a:r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32" lvl="1" indent="-285744" defTabSz="457189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32" lvl="1" indent="-285744" defTabSz="457189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G2   </a:t>
            </a:r>
            <a:r>
              <a:rPr lang="es-E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años en 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grado</a:t>
            </a:r>
            <a:endParaRPr lang="es-E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32" lvl="1" indent="-285744" defTabSz="457189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32" lvl="1" indent="-285744" defTabSz="457189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G3   </a:t>
            </a:r>
            <a:r>
              <a:rPr lang="es-E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años en grado 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es-E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32" lvl="1" indent="-285744" defTabSz="457189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s-ES" sz="1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32" lvl="1" indent="-285744" defTabSz="457189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G4   </a:t>
            </a:r>
            <a:r>
              <a:rPr lang="es-E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años en grado </a:t>
            </a:r>
            <a:r>
              <a:rPr lang="es-E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es-E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189" lvl="1" indent="0" defTabSz="457189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s-E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Flecha derecha 1"/>
          <p:cNvSpPr/>
          <p:nvPr/>
        </p:nvSpPr>
        <p:spPr>
          <a:xfrm>
            <a:off x="2476500" y="3176588"/>
            <a:ext cx="3362325" cy="304800"/>
          </a:xfrm>
          <a:prstGeom prst="rightArrow">
            <a:avLst>
              <a:gd name="adj1" fmla="val 5625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838825" y="2770188"/>
            <a:ext cx="2895600" cy="375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188" lvl="1" defTabSz="457189" fontAlgn="auto">
              <a:spcAft>
                <a:spcPts val="0"/>
              </a:spcAft>
              <a:defRPr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188" lvl="1" defTabSz="457189" fontAlgn="auto">
              <a:spcAft>
                <a:spcPts val="0"/>
              </a:spcAft>
              <a:defRPr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3153 € </a:t>
            </a:r>
            <a:r>
              <a:rPr lang="es-ES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(5 años)</a:t>
            </a:r>
          </a:p>
          <a:p>
            <a:pPr marL="457188" lvl="1" defTabSz="457189" fontAlgn="auto">
              <a:spcAft>
                <a:spcPts val="0"/>
              </a:spcAft>
              <a:defRPr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457188" lvl="1" defTabSz="457189" fontAlgn="auto">
              <a:spcAft>
                <a:spcPts val="0"/>
              </a:spcAft>
              <a:defRPr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188" lvl="1" defTabSz="457189" fontAlgn="auto">
              <a:spcAft>
                <a:spcPts val="0"/>
              </a:spcAft>
              <a:defRPr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16306,30 € </a:t>
            </a:r>
            <a:r>
              <a:rPr lang="es-ES" sz="2000" b="1" i="1" dirty="0"/>
              <a:t>(10 años)</a:t>
            </a:r>
          </a:p>
          <a:p>
            <a:pPr marL="457188" lvl="1" defTabSz="457189" fontAlgn="auto">
              <a:spcAft>
                <a:spcPts val="0"/>
              </a:spcAft>
              <a:defRPr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188" lvl="1" defTabSz="457189" fontAlgn="auto">
              <a:spcAft>
                <a:spcPts val="0"/>
              </a:spcAft>
              <a:defRPr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188" lvl="1" defTabSz="457189" fontAlgn="auto">
              <a:spcAft>
                <a:spcPts val="0"/>
              </a:spcAft>
              <a:defRPr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9459,38 € </a:t>
            </a:r>
            <a:r>
              <a:rPr lang="es-ES" sz="2000" b="1" i="1" dirty="0"/>
              <a:t>(16 años)</a:t>
            </a:r>
          </a:p>
          <a:p>
            <a:pPr marL="457188" lvl="1" defTabSz="457189" fontAlgn="auto">
              <a:spcAft>
                <a:spcPts val="0"/>
              </a:spcAft>
              <a:defRPr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188" lvl="1" defTabSz="457189" fontAlgn="auto">
              <a:spcAft>
                <a:spcPts val="0"/>
              </a:spcAft>
              <a:defRPr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12612,60 € </a:t>
            </a:r>
            <a:r>
              <a:rPr lang="es-ES" sz="2000" b="1" i="1" dirty="0"/>
              <a:t>(22 años)</a:t>
            </a:r>
          </a:p>
          <a:p>
            <a:pPr marL="742932" lvl="1" indent="-285744" defTabSz="457189"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s-ES" sz="1900" b="1" i="1" dirty="0"/>
          </a:p>
          <a:p>
            <a:pPr marL="742932" lvl="1" indent="-285744" defTabSz="457189"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s-ES" sz="19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3862388" y="4883150"/>
            <a:ext cx="18669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Flecha derecha 6"/>
          <p:cNvSpPr/>
          <p:nvPr/>
        </p:nvSpPr>
        <p:spPr>
          <a:xfrm>
            <a:off x="3752850" y="5656263"/>
            <a:ext cx="2085975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8" name="Flecha derecha 7"/>
          <p:cNvSpPr/>
          <p:nvPr/>
        </p:nvSpPr>
        <p:spPr>
          <a:xfrm>
            <a:off x="3519488" y="3963988"/>
            <a:ext cx="2209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6426200" y="2487613"/>
            <a:ext cx="17208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Cuantía 2018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contenido 4"/>
          <p:cNvSpPr>
            <a:spLocks noGrp="1" noChangeArrowheads="1"/>
          </p:cNvSpPr>
          <p:nvPr>
            <p:ph idx="1"/>
          </p:nvPr>
        </p:nvSpPr>
        <p:spPr>
          <a:xfrm>
            <a:off x="107950" y="322263"/>
            <a:ext cx="9197975" cy="610711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s-ES" altLang="es-ES" sz="500" smtClean="0"/>
              <a:t> 	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s-ES" altLang="es-ES" smtClean="0"/>
              <a:t>El encuadramiento inicial se realizará teniendo en cuenta tan solo los servicios prestados en una institución pública, sin valorar ningún otro tipo de actividad.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es-ES" altLang="es-ES" smtClean="0"/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s-ES" altLang="es-ES" smtClean="0"/>
              <a:t>Homologación de la carrera con otros organismos vinculados a la Conselleria de Sanidad, Consorcios , hospitales púbicos de gestión privada, fundaciones…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es-ES" altLang="es-ES" smtClean="0"/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s-ES" altLang="es-ES" smtClean="0"/>
              <a:t>Progresión de los grados de carrera profesional,  requiere dos requisitos:</a:t>
            </a:r>
          </a:p>
          <a:p>
            <a:pPr marL="455613" lvl="1" eaLnBrk="1" hangingPunct="1">
              <a:lnSpc>
                <a:spcPct val="80000"/>
              </a:lnSpc>
              <a:defRPr/>
            </a:pPr>
            <a:r>
              <a:rPr lang="es-ES" altLang="es-ES" sz="1800" smtClean="0"/>
              <a:t>      A) Tiempo de permanencia en el grado inferior </a:t>
            </a:r>
          </a:p>
          <a:p>
            <a:pPr marL="455613" lvl="1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s-ES" altLang="es-ES" sz="1800" smtClean="0"/>
              <a:t>G1 </a:t>
            </a:r>
            <a:r>
              <a:rPr lang="es-ES" altLang="es-ES" sz="1800" b="1" i="1" smtClean="0"/>
              <a:t>(5 años)</a:t>
            </a:r>
          </a:p>
          <a:p>
            <a:pPr marL="455613" lvl="1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s-ES" altLang="es-ES" sz="1800" smtClean="0"/>
              <a:t>G2 </a:t>
            </a:r>
            <a:r>
              <a:rPr lang="es-ES" altLang="es-ES" sz="1800" b="1" i="1" smtClean="0"/>
              <a:t>(10 años)</a:t>
            </a:r>
          </a:p>
          <a:p>
            <a:pPr marL="455613" lvl="1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s-ES" altLang="es-ES" sz="1800" b="1" i="1" smtClean="0"/>
              <a:t>G3 (16 años)</a:t>
            </a:r>
          </a:p>
          <a:p>
            <a:pPr marL="455613" lvl="1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s-ES" altLang="es-ES" sz="1800" b="1" i="1" smtClean="0"/>
              <a:t>G4 (22 años)</a:t>
            </a:r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endParaRPr lang="es-ES" altLang="es-ES" smtClean="0"/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s-ES" altLang="es-ES" smtClean="0"/>
              <a:t>  B) Evaluación:   </a:t>
            </a:r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s-ES" altLang="es-ES" smtClean="0"/>
              <a:t>		a) Actividad asistencial</a:t>
            </a:r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s-ES" altLang="es-ES" smtClean="0"/>
              <a:t>		b) Adquisición de conocimiento</a:t>
            </a:r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s-ES" altLang="es-ES" smtClean="0"/>
              <a:t>		c) Actividad docente</a:t>
            </a:r>
          </a:p>
          <a:p>
            <a:pPr marL="0" indent="0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s-ES" altLang="es-ES" smtClean="0"/>
              <a:t>		d) Compromiso con la organización</a:t>
            </a:r>
          </a:p>
        </p:txBody>
      </p:sp>
      <p:pic>
        <p:nvPicPr>
          <p:cNvPr id="9219" name="Imagen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4538" y="3128963"/>
            <a:ext cx="4932362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contenido 4"/>
          <p:cNvSpPr>
            <a:spLocks noGrp="1" noChangeArrowheads="1"/>
          </p:cNvSpPr>
          <p:nvPr>
            <p:ph idx="1"/>
          </p:nvPr>
        </p:nvSpPr>
        <p:spPr>
          <a:xfrm>
            <a:off x="307975" y="236538"/>
            <a:ext cx="9112250" cy="5624512"/>
          </a:xfrm>
        </p:spPr>
        <p:txBody>
          <a:bodyPr/>
          <a:lstStyle/>
          <a:p>
            <a:pPr lvl="1" eaLnBrk="1" hangingPunct="1"/>
            <a:endParaRPr lang="es-ES" altLang="es-ES" smtClean="0"/>
          </a:p>
          <a:p>
            <a:pPr lvl="1" eaLnBrk="1" hangingPunct="1"/>
            <a:endParaRPr lang="es-ES" altLang="es-ES" smtClean="0"/>
          </a:p>
          <a:p>
            <a:pPr lvl="1" eaLnBrk="1" hangingPunct="1"/>
            <a:endParaRPr lang="es-ES" altLang="es-ES" sz="2000" smtClean="0"/>
          </a:p>
          <a:p>
            <a:pPr lvl="1" eaLnBrk="1" hangingPunct="1"/>
            <a:r>
              <a:rPr lang="es-ES" altLang="es-ES" sz="2000" smtClean="0"/>
              <a:t>Comisión de seguimiento de la carrera profesional, se crea con la finalidad de comprobar el cumplimiento de las responsabilidades exigido para la promoción de los distintos niveles de carrera profesional.</a:t>
            </a:r>
          </a:p>
          <a:p>
            <a:pPr lvl="1" eaLnBrk="1" hangingPunct="1"/>
            <a:r>
              <a:rPr lang="es-ES" altLang="es-ES" sz="2000" smtClean="0"/>
              <a:t>Composición: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s-ES" altLang="es-ES" smtClean="0"/>
              <a:t>Director Gerente Agencia Valenciana de salud 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s-ES" altLang="es-ES" smtClean="0"/>
              <a:t>Directores Gerentes    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s-ES" altLang="es-ES" smtClean="0"/>
              <a:t>Representantes sindicales         </a:t>
            </a:r>
          </a:p>
          <a:p>
            <a:pPr lvl="1" eaLnBrk="1" hangingPunct="1"/>
            <a:endParaRPr lang="es-ES" altLang="es-ES" smtClean="0"/>
          </a:p>
          <a:p>
            <a:pPr lvl="1" eaLnBrk="1" hangingPunct="1"/>
            <a:r>
              <a:rPr lang="es-ES" altLang="es-ES" sz="2000" smtClean="0"/>
              <a:t>No se han creado las Comisiones de Evaluación por lo que la promoción a los distintos niveles se realiza sólo por tiempo trabajado</a:t>
            </a:r>
          </a:p>
          <a:p>
            <a:pPr lvl="1" eaLnBrk="1" hangingPunct="1"/>
            <a:endParaRPr lang="es-ES" altLang="es-ES" smtClean="0"/>
          </a:p>
          <a:p>
            <a:pPr lvl="1" eaLnBrk="1" hangingPunct="1"/>
            <a:endParaRPr lang="es-ES" altLang="es-ES" smtClean="0"/>
          </a:p>
        </p:txBody>
      </p:sp>
      <p:pic>
        <p:nvPicPr>
          <p:cNvPr id="10243" name="Imagen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2700" y="2584450"/>
            <a:ext cx="275272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-482600" y="952500"/>
            <a:ext cx="9855200" cy="5651500"/>
          </a:xfrm>
        </p:spPr>
        <p:txBody>
          <a:bodyPr rtlCol="0"/>
          <a:lstStyle/>
          <a:p>
            <a:pPr marL="1142971" lvl="2" indent="-228594" defTabSz="457189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2971" lvl="2" indent="-228594" defTabSz="457189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reconocida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legislativamente.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57277" lvl="2" indent="-342900" defTabSz="457189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s-E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57277" lvl="2" indent="-342900" defTabSz="457189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Reconocida judicialmente 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partir de la sentencia del </a:t>
            </a:r>
            <a:r>
              <a:rPr lang="es-E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T.Superior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C.V 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30 de mayo de 2017</a:t>
            </a:r>
          </a:p>
          <a:p>
            <a:pPr marL="1142971" lvl="2" indent="-228594" defTabSz="457189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2971" lvl="2" indent="-228594" defTabSz="457189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Interinos : solicitud administrativa y demanda judicial (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hay instrucciones de reconocimiento con la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solicitud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administrativa a pesar de los pronunciamientos judiciales.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377" lvl="2" indent="0" defTabSz="457189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-381000" y="284163"/>
            <a:ext cx="8496300" cy="646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914377" lvl="2" algn="ctr" defTabSz="457189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CARRERA PROFESIONAL INTERINOS</a:t>
            </a:r>
          </a:p>
        </p:txBody>
      </p:sp>
      <p:pic>
        <p:nvPicPr>
          <p:cNvPr id="11268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4050" y="114300"/>
            <a:ext cx="2576513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Imagen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3350" y="5137150"/>
            <a:ext cx="172085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Imagen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5137150"/>
            <a:ext cx="172085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xplosión 1 8"/>
          <p:cNvSpPr/>
          <p:nvPr/>
        </p:nvSpPr>
        <p:spPr>
          <a:xfrm>
            <a:off x="968375" y="5245100"/>
            <a:ext cx="3848100" cy="150495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Por fin se hace justicia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contenido 4"/>
          <p:cNvSpPr>
            <a:spLocks noGrp="1" noChangeArrowheads="1"/>
          </p:cNvSpPr>
          <p:nvPr>
            <p:ph idx="1"/>
          </p:nvPr>
        </p:nvSpPr>
        <p:spPr>
          <a:xfrm>
            <a:off x="-292100" y="-428625"/>
            <a:ext cx="9274175" cy="61912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s-ES" alt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s-ES" alt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s-ES" alt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Las sentencias reconocen el complemento de carrera profesional, no la inclusión en el sistema de carrera profesional al personal temporal que lleva prestando servicios para la administración mas de 5 años en base </a:t>
            </a:r>
            <a:r>
              <a:rPr 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la </a:t>
            </a: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es-ES" alt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irectiva 1999/70 y la jurisprudencia del Tribunal de Justicia europeo que establece que no pueden existir diferencias retributivas entre el personal fijo y el temporal.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s-ES" altLang="es-E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alt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reconocimiento del complemento de carrera queda diferido a la ejecución de la sentencia.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s-ES" altLang="es-E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alt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Problemas en la ejecución de la sentencia: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alt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A) La administración no reconoce el complemento de carrera si no llevas </a:t>
            </a:r>
            <a:r>
              <a:rPr lang="es-ES" altLang="es-ES" sz="18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años en la misma plaza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alt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B) Su percepción queda supeditada a la ocupación del mismo puesto de trabajo que ocupa en el momento del reconocimiento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s-ES" alt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C) Se han planteado incidentes de ejecución todavía no resueltos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s-ES" alt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s-ES" alt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211</TotalTime>
  <Words>376</Words>
  <Application>Microsoft Office PowerPoint</Application>
  <PresentationFormat>Personalizado</PresentationFormat>
  <Paragraphs>82</Paragraphs>
  <Slides>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Faceta</vt:lpstr>
      <vt:lpstr>Gráfico</vt:lpstr>
      <vt:lpstr>Diapositiva 1</vt:lpstr>
      <vt:lpstr>Diapositiva 2</vt:lpstr>
      <vt:lpstr>Los recortes de la crisis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Guzman Monferrer</dc:creator>
  <cp:lastModifiedBy>Usuario</cp:lastModifiedBy>
  <cp:revision>22</cp:revision>
  <dcterms:created xsi:type="dcterms:W3CDTF">2018-05-13T15:54:55Z</dcterms:created>
  <dcterms:modified xsi:type="dcterms:W3CDTF">2018-05-18T10:39:48Z</dcterms:modified>
</cp:coreProperties>
</file>