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83" r:id="rId4"/>
    <p:sldId id="284" r:id="rId5"/>
    <p:sldId id="285" r:id="rId6"/>
    <p:sldId id="287" r:id="rId7"/>
    <p:sldId id="286" r:id="rId8"/>
    <p:sldId id="288" r:id="rId9"/>
    <p:sldId id="289" r:id="rId10"/>
    <p:sldId id="290" r:id="rId11"/>
    <p:sldId id="291" r:id="rId12"/>
    <p:sldId id="281" r:id="rId1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Latvia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 Year 2014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2C-4207-9239-FD24333D39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Portugal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 Year 2014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2C-4207-9239-FD24333D39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European region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 Year 2014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2C-4207-9239-FD24333D3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042088"/>
        <c:axId val="478043264"/>
      </c:barChart>
      <c:catAx>
        <c:axId val="478042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8043264"/>
        <c:crosses val="autoZero"/>
        <c:auto val="1"/>
        <c:lblAlgn val="ctr"/>
        <c:lblOffset val="100"/>
        <c:noMultiLvlLbl val="0"/>
      </c:catAx>
      <c:valAx>
        <c:axId val="47804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8042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Latvia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Year 2014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85-4EC3-8C21-8B15C002BB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Portugal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Year 2014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85-4EC3-8C21-8B15C002BB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European region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Year 2014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85-4EC3-8C21-8B15C002B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047184"/>
        <c:axId val="478046400"/>
      </c:barChart>
      <c:catAx>
        <c:axId val="47804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8046400"/>
        <c:crosses val="autoZero"/>
        <c:auto val="1"/>
        <c:lblAlgn val="ctr"/>
        <c:lblOffset val="100"/>
        <c:noMultiLvlLbl val="0"/>
      </c:catAx>
      <c:valAx>
        <c:axId val="47804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8047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70B7D-0A7B-46D0-BCF8-971A969C22F3}" type="datetimeFigureOut">
              <a:rPr lang="lv-LV" smtClean="0"/>
              <a:t>08.10.2018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59511-E2A9-4638-B81A-17AB4A0C0978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799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6B66-136B-4413-A541-76ACFD4509E4}" type="datetime1">
              <a:rPr lang="lv-LV" smtClean="0"/>
              <a:t>08.10.2018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522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68E6-E498-4D40-9F64-D5D37D5BC742}" type="datetime1">
              <a:rPr lang="lv-LV" smtClean="0"/>
              <a:t>08.10.2018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410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606-E48D-4156-B0AE-F07487DD6C44}" type="datetime1">
              <a:rPr lang="lv-LV" smtClean="0"/>
              <a:t>08.10.2018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224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D933-66EA-45B5-809B-A1A0BBEFCA1A}" type="datetime1">
              <a:rPr lang="lv-LV" smtClean="0"/>
              <a:t>08.10.2018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23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B2A3-B780-40CA-8400-2AD9C38ED4DB}" type="datetime1">
              <a:rPr lang="lv-LV" smtClean="0"/>
              <a:t>08.10.2018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405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61B3-0D4A-4441-82B9-F9C4CD020595}" type="datetime1">
              <a:rPr lang="lv-LV" smtClean="0"/>
              <a:t>08.10.2018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873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A0A8-E71A-4516-ACD3-A41FC14834CA}" type="datetime1">
              <a:rPr lang="lv-LV" smtClean="0"/>
              <a:t>08.10.2018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504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3791-2AF3-44A2-82A5-7D13CDF13043}" type="datetime1">
              <a:rPr lang="lv-LV" smtClean="0"/>
              <a:t>08.10.2018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211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7929-3987-4646-A211-80A5242641C6}" type="datetime1">
              <a:rPr lang="lv-LV" smtClean="0"/>
              <a:t>08.10.2018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27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9864-0D0B-46C6-BEC7-C8018D70B438}" type="datetime1">
              <a:rPr lang="lv-LV" smtClean="0"/>
              <a:t>08.10.2018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520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E3EE-B88B-433F-9CE1-7F9C058C9B65}" type="datetime1">
              <a:rPr lang="lv-LV" smtClean="0"/>
              <a:t>08.10.2018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740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1DEE-9494-40B7-B75E-F38CFA1A940C}" type="datetime1">
              <a:rPr lang="lv-LV" smtClean="0"/>
              <a:t>08.10.2018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BBF7-AEF8-464D-8892-2FB5F6A4BFA6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666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03375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Informe</a:t>
            </a:r>
            <a:r>
              <a:rPr lang="en-US" sz="3600" dirty="0"/>
              <a:t> </a:t>
            </a:r>
            <a:r>
              <a:rPr lang="en-US" sz="3600" dirty="0" err="1"/>
              <a:t>nacional</a:t>
            </a:r>
            <a:r>
              <a:rPr lang="en-US" sz="3600" dirty="0"/>
              <a:t> para la 3ª </a:t>
            </a:r>
            <a:r>
              <a:rPr lang="en-US" sz="3600" dirty="0" err="1"/>
              <a:t>Conferencia</a:t>
            </a:r>
            <a:r>
              <a:rPr lang="en-US" sz="3600" dirty="0"/>
              <a:t> </a:t>
            </a:r>
            <a:r>
              <a:rPr lang="en-US" sz="3600" dirty="0" err="1"/>
              <a:t>Internacional</a:t>
            </a:r>
            <a:r>
              <a:rPr lang="en-US" sz="3600" dirty="0"/>
              <a:t> de </a:t>
            </a:r>
            <a:r>
              <a:rPr lang="en-US" sz="3600" dirty="0" err="1"/>
              <a:t>Sindicatos</a:t>
            </a:r>
            <a:r>
              <a:rPr lang="en-US" sz="3600" dirty="0"/>
              <a:t> de </a:t>
            </a:r>
            <a:r>
              <a:rPr lang="en-US" sz="3600" dirty="0" err="1"/>
              <a:t>Médicos</a:t>
            </a:r>
            <a:r>
              <a:rPr lang="en-US" sz="3600" dirty="0"/>
              <a:t>: </a:t>
            </a:r>
            <a:r>
              <a:rPr lang="en-US" sz="3600" dirty="0" err="1"/>
              <a:t>Letonia</a:t>
            </a:r>
            <a:r>
              <a:rPr lang="en-US" sz="3600" dirty="0"/>
              <a:t/>
            </a:r>
            <a:br>
              <a:rPr lang="en-US" sz="3600" dirty="0"/>
            </a:br>
            <a:endParaRPr lang="lv-LV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324600" cy="1524000"/>
          </a:xfrm>
        </p:spPr>
        <p:txBody>
          <a:bodyPr>
            <a:normAutofit fontScale="92500" lnSpcReduction="10000"/>
          </a:bodyPr>
          <a:lstStyle/>
          <a:p>
            <a:r>
              <a:rPr lang="lv-LV" sz="2400" dirty="0"/>
              <a:t>Valdis </a:t>
            </a:r>
            <a:r>
              <a:rPr lang="lv-LV" sz="2400" dirty="0" err="1"/>
              <a:t>Keris</a:t>
            </a:r>
            <a:r>
              <a:rPr lang="lv-LV" sz="2400" dirty="0"/>
              <a:t>, Dr. habil. med.</a:t>
            </a:r>
          </a:p>
          <a:p>
            <a:r>
              <a:rPr lang="es-ES" sz="2400" dirty="0"/>
              <a:t>Presidente, TU de empleados de salud y asistencia social de Letonia (</a:t>
            </a:r>
            <a:r>
              <a:rPr lang="es-ES" sz="2400" dirty="0" smtClean="0"/>
              <a:t>LVSADA)</a:t>
            </a:r>
            <a:endParaRPr lang="lv-LV" sz="2400" dirty="0" smtClean="0"/>
          </a:p>
          <a:p>
            <a:r>
              <a:rPr lang="lv-LV" sz="2400" dirty="0" smtClean="0"/>
              <a:t>Lisbo</a:t>
            </a:r>
            <a:r>
              <a:rPr lang="es-ES" sz="2400" dirty="0" smtClean="0"/>
              <a:t>a</a:t>
            </a:r>
            <a:r>
              <a:rPr lang="lv-LV" sz="2400" dirty="0" smtClean="0"/>
              <a:t>, 27-29 Sept</a:t>
            </a:r>
            <a:r>
              <a:rPr lang="es-ES" sz="2400" dirty="0" smtClean="0"/>
              <a:t>i</a:t>
            </a:r>
            <a:r>
              <a:rPr lang="lv-LV" sz="2400" dirty="0" smtClean="0"/>
              <a:t>emb</a:t>
            </a:r>
            <a:r>
              <a:rPr lang="es-ES" sz="2400" dirty="0" smtClean="0"/>
              <a:t>re</a:t>
            </a:r>
            <a:r>
              <a:rPr lang="lv-LV" sz="2400" dirty="0" smtClean="0"/>
              <a:t>, 2018.</a:t>
            </a:r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990600" cy="126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9421"/>
            <a:ext cx="1319214" cy="1110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64335"/>
            <a:ext cx="2057400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1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n-US" dirty="0" err="1" smtClean="0"/>
              <a:t>Reuniones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las </a:t>
            </a:r>
            <a:r>
              <a:rPr lang="en-US" dirty="0" err="1" smtClean="0"/>
              <a:t>calles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Bien establecido</a:t>
            </a:r>
          </a:p>
          <a:p>
            <a:r>
              <a:rPr lang="es-ES" dirty="0"/>
              <a:t>Pérdida de tiempo</a:t>
            </a:r>
          </a:p>
          <a:p>
            <a:r>
              <a:rPr lang="es-ES" dirty="0"/>
              <a:t>Predecible para los oponentes.</a:t>
            </a:r>
            <a:endParaRPr lang="lv-LV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6007"/>
            <a:ext cx="4038600" cy="293434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159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s-ES" dirty="0" smtClean="0"/>
              <a:t>Formas innovadoras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Actuaciones</a:t>
            </a:r>
            <a:r>
              <a:rPr lang="en-US" dirty="0" smtClean="0"/>
              <a:t> </a:t>
            </a:r>
            <a:r>
              <a:rPr lang="en-US" dirty="0" err="1" smtClean="0"/>
              <a:t>desagradables</a:t>
            </a:r>
            <a:endParaRPr lang="lv-LV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3790"/>
            <a:ext cx="4040188" cy="269345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Caricaturas</a:t>
            </a:r>
            <a:r>
              <a:rPr lang="en-US" dirty="0" smtClean="0"/>
              <a:t> </a:t>
            </a:r>
            <a:r>
              <a:rPr lang="en-US" dirty="0" err="1" smtClean="0"/>
              <a:t>políticas</a:t>
            </a:r>
            <a:endParaRPr lang="lv-LV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78" y="2174875"/>
            <a:ext cx="2807268" cy="395128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338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Gracias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vuestra</a:t>
            </a:r>
            <a:r>
              <a:rPr lang="en-US" dirty="0" smtClean="0"/>
              <a:t> </a:t>
            </a:r>
            <a:r>
              <a:rPr lang="en-US" dirty="0" err="1" smtClean="0"/>
              <a:t>atención</a:t>
            </a:r>
            <a:r>
              <a:rPr lang="en-US" dirty="0" smtClean="0"/>
              <a:t>!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12</a:t>
            </a:fld>
            <a:endParaRPr lang="lv-LV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70" y="1752600"/>
            <a:ext cx="6169660" cy="3733800"/>
          </a:xfrm>
        </p:spPr>
      </p:pic>
    </p:spTree>
    <p:extLst>
      <p:ext uri="{BB962C8B-B14F-4D97-AF65-F5344CB8AC3E}">
        <p14:creationId xmlns:p14="http://schemas.microsoft.com/office/powerpoint/2010/main" val="269642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lv-LV" dirty="0" smtClean="0"/>
              <a:t>Informa</a:t>
            </a:r>
            <a:r>
              <a:rPr lang="es-ES" dirty="0" smtClean="0"/>
              <a:t>c</a:t>
            </a:r>
            <a:r>
              <a:rPr lang="lv-LV" dirty="0" smtClean="0"/>
              <a:t>i</a:t>
            </a:r>
            <a:r>
              <a:rPr lang="es-ES" dirty="0" err="1" smtClean="0"/>
              <a:t>ó</a:t>
            </a:r>
            <a:r>
              <a:rPr lang="lv-LV" dirty="0" smtClean="0"/>
              <a:t>n</a:t>
            </a:r>
            <a:r>
              <a:rPr lang="es-ES" dirty="0" smtClean="0"/>
              <a:t> General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Miembro de la UE desde y 2004</a:t>
            </a:r>
          </a:p>
          <a:p>
            <a:r>
              <a:rPr lang="es-ES" dirty="0"/>
              <a:t>Capital - Riga</a:t>
            </a:r>
          </a:p>
          <a:p>
            <a:r>
              <a:rPr lang="es-ES" dirty="0"/>
              <a:t>Territorio - 64 600 km²</a:t>
            </a:r>
          </a:p>
          <a:p>
            <a:r>
              <a:rPr lang="es-ES" dirty="0"/>
              <a:t>Población - 1.9 </a:t>
            </a:r>
            <a:r>
              <a:rPr lang="es-ES" dirty="0" err="1"/>
              <a:t>mlj</a:t>
            </a:r>
            <a:r>
              <a:rPr lang="es-ES" dirty="0"/>
              <a:t>.</a:t>
            </a:r>
          </a:p>
          <a:p>
            <a:r>
              <a:rPr lang="es-ES" dirty="0"/>
              <a:t>Países vecinos de la UE: Estonia, Lituania.</a:t>
            </a:r>
          </a:p>
          <a:p>
            <a:r>
              <a:rPr lang="es-ES" dirty="0"/>
              <a:t>Países vecinos fuera de la UE: Bielorrusia, Federación de Rusia</a:t>
            </a:r>
            <a:endParaRPr lang="lv-LV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88" y="2057399"/>
            <a:ext cx="3714111" cy="395729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232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s-ES" dirty="0" smtClean="0"/>
              <a:t>Recursos sanitarios</a:t>
            </a:r>
            <a:r>
              <a:rPr lang="lv-LV" dirty="0" smtClean="0"/>
              <a:t>*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Médicos</a:t>
            </a:r>
            <a:r>
              <a:rPr lang="lv-LV" dirty="0" smtClean="0"/>
              <a:t> </a:t>
            </a:r>
            <a:r>
              <a:rPr lang="lv-LV" dirty="0"/>
              <a:t>/ 100 000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5485381"/>
              </p:ext>
            </p:extLst>
          </p:nvPr>
        </p:nvGraphicFramePr>
        <p:xfrm>
          <a:off x="457200" y="2174875"/>
          <a:ext cx="4040188" cy="37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Enfermeros</a:t>
            </a:r>
            <a:r>
              <a:rPr lang="lv-LV" dirty="0" smtClean="0"/>
              <a:t> </a:t>
            </a:r>
            <a:r>
              <a:rPr lang="lv-LV" dirty="0"/>
              <a:t>/ 100 000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3</a:t>
            </a:fld>
            <a:endParaRPr lang="lv-LV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6128657"/>
            <a:ext cx="3581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*https://gateway.e</a:t>
            </a:r>
            <a:r>
              <a:rPr lang="en-US" dirty="0"/>
              <a:t>u</a:t>
            </a:r>
            <a:r>
              <a:rPr lang="lv-LV" dirty="0" err="1"/>
              <a:t>ro.who.int</a:t>
            </a:r>
            <a:r>
              <a:rPr lang="lv-LV" dirty="0"/>
              <a:t>/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24754479"/>
              </p:ext>
            </p:extLst>
          </p:nvPr>
        </p:nvGraphicFramePr>
        <p:xfrm>
          <a:off x="4645025" y="2174875"/>
          <a:ext cx="4041775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948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n-US" dirty="0" err="1" smtClean="0"/>
              <a:t>Gastos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alud</a:t>
            </a:r>
            <a:r>
              <a:rPr lang="en-US" dirty="0" smtClean="0"/>
              <a:t> (EOH</a:t>
            </a:r>
            <a:r>
              <a:rPr lang="en-US" dirty="0"/>
              <a:t>)*</a:t>
            </a:r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45151"/>
              </p:ext>
            </p:extLst>
          </p:nvPr>
        </p:nvGraphicFramePr>
        <p:xfrm>
          <a:off x="457200" y="1600200"/>
          <a:ext cx="8229600" cy="440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000" dirty="0"/>
                        <a:t>Year 2014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000" dirty="0"/>
                        <a:t>Latvia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000" dirty="0"/>
                        <a:t>Portugal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WHO European </a:t>
                      </a:r>
                    </a:p>
                    <a:p>
                      <a:pPr algn="ctr"/>
                      <a:r>
                        <a:rPr lang="en-US" dirty="0"/>
                        <a:t>Region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s-ES" dirty="0" smtClean="0"/>
                        <a:t>Gasto total del gobierno</a:t>
                      </a:r>
                    </a:p>
                    <a:p>
                      <a:r>
                        <a:rPr lang="es-ES" dirty="0" smtClean="0"/>
                        <a:t>como proporción del PIB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37.9%</a:t>
                      </a:r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51.7%</a:t>
                      </a:r>
                      <a:endParaRPr lang="lv-LV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42.3%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s-ES" dirty="0" smtClean="0"/>
                        <a:t>EOH público como proporción del PIB / proporción del EOH total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3.7% </a:t>
                      </a:r>
                      <a:r>
                        <a:rPr lang="en-US" dirty="0"/>
                        <a:t>/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63.2%</a:t>
                      </a:r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6.2%</a:t>
                      </a:r>
                      <a:r>
                        <a:rPr lang="en-US" dirty="0"/>
                        <a:t> /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64.8%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5.7% / 67.9%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s-ES" dirty="0" smtClean="0"/>
                        <a:t>EOH público como proporción del gasto público total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9.8%</a:t>
                      </a:r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11.9%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13.2%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 smtClean="0"/>
                        <a:t>Público</a:t>
                      </a:r>
                      <a:r>
                        <a:rPr lang="en-US" dirty="0" smtClean="0"/>
                        <a:t> EOH, PPP $ per </a:t>
                      </a:r>
                      <a:r>
                        <a:rPr lang="en-US" dirty="0" err="1" smtClean="0"/>
                        <a:t>cápita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581</a:t>
                      </a:r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1744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1879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Salarios como proporción de EOH público</a:t>
                      </a:r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57.5%</a:t>
                      </a:r>
                      <a:endParaRPr lang="lv-LV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43.7%</a:t>
                      </a:r>
                      <a:endParaRPr lang="lv-LV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NA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4</a:t>
            </a:fld>
            <a:endParaRPr lang="lv-LV"/>
          </a:p>
        </p:txBody>
      </p:sp>
      <p:sp>
        <p:nvSpPr>
          <p:cNvPr id="7" name="Rounded Rectangle 6"/>
          <p:cNvSpPr/>
          <p:nvPr/>
        </p:nvSpPr>
        <p:spPr>
          <a:xfrm>
            <a:off x="533400" y="6128657"/>
            <a:ext cx="3581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*https://gateway.e</a:t>
            </a:r>
            <a:r>
              <a:rPr lang="en-US" dirty="0"/>
              <a:t>u</a:t>
            </a:r>
            <a:r>
              <a:rPr lang="lv-LV" dirty="0" err="1"/>
              <a:t>ro.who.int</a:t>
            </a:r>
            <a:r>
              <a:rPr lang="lv-LV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7340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Promedio de salarios mensuales, Total bruto (antes de impuestos), EUR</a:t>
            </a:r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209156"/>
              </p:ext>
            </p:extLst>
          </p:nvPr>
        </p:nvGraphicFramePr>
        <p:xfrm>
          <a:off x="457200" y="1600200"/>
          <a:ext cx="8229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Año</a:t>
                      </a:r>
                      <a:r>
                        <a:rPr lang="lv-LV" sz="2000" dirty="0" smtClean="0"/>
                        <a:t> </a:t>
                      </a:r>
                      <a:r>
                        <a:rPr lang="lv-LV" sz="2000" dirty="0"/>
                        <a:t>2017</a:t>
                      </a:r>
                    </a:p>
                    <a:p>
                      <a:pPr algn="ctr"/>
                      <a:r>
                        <a:rPr lang="lv-LV" sz="2000" dirty="0" smtClean="0"/>
                        <a:t>(</a:t>
                      </a:r>
                      <a:r>
                        <a:rPr lang="es-ES" sz="2000" dirty="0" smtClean="0"/>
                        <a:t>Enero</a:t>
                      </a:r>
                      <a:r>
                        <a:rPr lang="lv-LV" sz="2000" baseline="0" dirty="0" smtClean="0"/>
                        <a:t>– Jun</a:t>
                      </a:r>
                      <a:r>
                        <a:rPr lang="en-US" sz="2000" baseline="0" dirty="0" err="1" smtClean="0"/>
                        <a:t>io</a:t>
                      </a:r>
                      <a:r>
                        <a:rPr lang="lv-LV" sz="2000" baseline="0" dirty="0" smtClean="0"/>
                        <a:t>)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Año</a:t>
                      </a:r>
                      <a:r>
                        <a:rPr lang="lv-LV" sz="2000" dirty="0" smtClean="0"/>
                        <a:t> </a:t>
                      </a:r>
                      <a:r>
                        <a:rPr lang="lv-LV" sz="2000" dirty="0"/>
                        <a:t>2018</a:t>
                      </a:r>
                    </a:p>
                    <a:p>
                      <a:pPr algn="ctr"/>
                      <a:r>
                        <a:rPr lang="lv-LV" sz="2000" dirty="0" smtClean="0"/>
                        <a:t>(</a:t>
                      </a:r>
                      <a:r>
                        <a:rPr lang="es-ES" sz="2000" dirty="0" smtClean="0"/>
                        <a:t>Enero</a:t>
                      </a:r>
                      <a:r>
                        <a:rPr lang="lv-LV" sz="2000" dirty="0" smtClean="0"/>
                        <a:t>– Jun</a:t>
                      </a:r>
                      <a:r>
                        <a:rPr lang="en-US" sz="2000" dirty="0" err="1" smtClean="0"/>
                        <a:t>io</a:t>
                      </a:r>
                      <a:r>
                        <a:rPr lang="lv-LV" sz="2000" dirty="0" smtClean="0"/>
                        <a:t>)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dirty="0"/>
                    </a:p>
                    <a:p>
                      <a:pPr algn="ctr"/>
                      <a:r>
                        <a:rPr lang="es-ES" sz="2000" dirty="0" smtClean="0"/>
                        <a:t>Crecimiento</a:t>
                      </a:r>
                      <a:endParaRPr lang="lv-LV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 smtClean="0"/>
                        <a:t>Médicos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1370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1655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20.8%</a:t>
                      </a:r>
                      <a:endParaRPr lang="lv-LV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 err="1" smtClean="0"/>
                        <a:t>Enfermeros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791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956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20.9%</a:t>
                      </a:r>
                      <a:endParaRPr lang="lv-LV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 smtClean="0"/>
                        <a:t>País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907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983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8.4%</a:t>
                      </a:r>
                      <a:endParaRPr lang="lv-LV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81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s-ES" dirty="0" smtClean="0"/>
              <a:t>Tiempo de trabajo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Tiempo de trabajo normal - 8h / día, 40 h / semana; tiempo de ajuste: 1 - 12 meses, depende del acuerdo individual (hasta 3 meses) y del acuerdo colectivo (hasta 12 meses)</a:t>
            </a:r>
          </a:p>
          <a:p>
            <a:r>
              <a:rPr lang="es-ES" dirty="0"/>
              <a:t>Horas extra: no más de 8 h por semana, tiempo de ajuste: hasta 4 meses; remuneración - doble; una opción - tiempo pagado para descansar</a:t>
            </a:r>
          </a:p>
          <a:p>
            <a:r>
              <a:rPr lang="es-ES" dirty="0"/>
              <a:t>Pausa para el almuerzo - podría ser incluido</a:t>
            </a:r>
          </a:p>
          <a:p>
            <a:r>
              <a:rPr lang="es-ES" dirty="0"/>
              <a:t>Tiempo de guardia en el lugar de trabajo - incluido, remuneración - completo</a:t>
            </a:r>
          </a:p>
          <a:p>
            <a:r>
              <a:rPr lang="es-ES" dirty="0"/>
              <a:t>Tiempo de guardia fuera del lugar de trabajo, no incluido, remuneración, objeto de negociación</a:t>
            </a:r>
          </a:p>
          <a:p>
            <a:r>
              <a:rPr lang="es-ES" dirty="0"/>
              <a:t>Se permiten turnos de 24 h; Debe ser seguido por al menos 12 h de descanso.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4869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TU (LVSADA)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Establecido en el año 1990.</a:t>
            </a:r>
          </a:p>
          <a:p>
            <a:r>
              <a:rPr lang="es-ES" dirty="0"/>
              <a:t>Número de miembros: 8 700 (aproximadamente el 30% de los empleados en el sector de la salud)</a:t>
            </a:r>
          </a:p>
          <a:p>
            <a:r>
              <a:rPr lang="es-ES" dirty="0"/>
              <a:t>Doctores como proporción de miembros - 13.2%</a:t>
            </a:r>
          </a:p>
          <a:p>
            <a:r>
              <a:rPr lang="es-ES" dirty="0"/>
              <a:t>Las enfermeras como proporción de miembros - 34.7%</a:t>
            </a:r>
          </a:p>
          <a:p>
            <a:r>
              <a:rPr lang="es-ES" dirty="0"/>
              <a:t>La TU más grande del sector salud.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7</a:t>
            </a:fld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008499"/>
            <a:ext cx="1338263" cy="17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s-ES" dirty="0" smtClean="0"/>
              <a:t>Cómo estamos luchando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Huelgas</a:t>
            </a:r>
          </a:p>
          <a:p>
            <a:r>
              <a:rPr lang="es-ES" dirty="0"/>
              <a:t>Reuniones en las calles</a:t>
            </a:r>
          </a:p>
          <a:p>
            <a:r>
              <a:rPr lang="es-ES" dirty="0"/>
              <a:t>Actuaciones desagradables</a:t>
            </a:r>
          </a:p>
          <a:p>
            <a:r>
              <a:rPr lang="es-ES" dirty="0"/>
              <a:t>Caricaturas </a:t>
            </a:r>
            <a:r>
              <a:rPr lang="es-ES" dirty="0" smtClean="0"/>
              <a:t>políticas</a:t>
            </a:r>
            <a:endParaRPr lang="lv-LV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81" y="1600200"/>
            <a:ext cx="3168237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018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n-US" dirty="0" err="1" smtClean="0"/>
              <a:t>Huelgas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/>
              <a:t>No permitido para servicios de emergencia.</a:t>
            </a:r>
          </a:p>
          <a:p>
            <a:r>
              <a:rPr lang="lv-LV" dirty="0"/>
              <a:t>Generalmente apoyados por pacientes.</a:t>
            </a:r>
          </a:p>
          <a:p>
            <a:r>
              <a:rPr lang="lv-LV" dirty="0"/>
              <a:t>Costo exigente</a:t>
            </a:r>
            <a:endParaRPr lang="lv-LV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00963"/>
            <a:ext cx="4038600" cy="312443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BF7-AEF8-464D-8892-2FB5F6A4BFA6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893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504</Words>
  <Application>Microsoft Office PowerPoint</Application>
  <PresentationFormat>Presentación en pantalla (4:3)</PresentationFormat>
  <Paragraphs>134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Informe nacional para la 3ª Conferencia Internacional de Sindicatos de Médicos: Letonia </vt:lpstr>
      <vt:lpstr>Información General</vt:lpstr>
      <vt:lpstr>Recursos sanitarios*</vt:lpstr>
      <vt:lpstr>Gastos en salud (EOH)*</vt:lpstr>
      <vt:lpstr>Promedio de salarios mensuales, Total bruto (antes de impuestos), EUR</vt:lpstr>
      <vt:lpstr>Tiempo de trabajo</vt:lpstr>
      <vt:lpstr>TU (LVSADA)</vt:lpstr>
      <vt:lpstr>Cómo estamos luchando</vt:lpstr>
      <vt:lpstr>Huelgas</vt:lpstr>
      <vt:lpstr>Reuniones en las calles</vt:lpstr>
      <vt:lpstr>Formas innovadoras</vt:lpstr>
      <vt:lpstr>Gracias por vuestra atención!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Veselības aprūpes sistēmas efektivitāte</dc:title>
  <dc:creator>User</dc:creator>
  <cp:lastModifiedBy>Francisco Miralles</cp:lastModifiedBy>
  <cp:revision>117</cp:revision>
  <dcterms:created xsi:type="dcterms:W3CDTF">2018-04-06T10:43:29Z</dcterms:created>
  <dcterms:modified xsi:type="dcterms:W3CDTF">2018-10-08T12:52:52Z</dcterms:modified>
</cp:coreProperties>
</file>