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</p:sldIdLst>
  <p:sldSz cx="12192000" cy="6858000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199" y="623844"/>
            <a:ext cx="10363200" cy="1008403"/>
          </a:xfrm>
        </p:spPr>
        <p:txBody>
          <a:bodyPr anchor="b"/>
          <a:lstStyle>
            <a:lvl1pPr algn="ctr"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  <a:latin typeface="Neutra Display" panose="020000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55210" y="2233047"/>
            <a:ext cx="6746189" cy="133743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2400" baseline="0" dirty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NZ" dirty="0"/>
              <a:t>CONFERENCE TITLE</a:t>
            </a:r>
            <a:br>
              <a:rPr lang="en-NZ" dirty="0"/>
            </a:br>
            <a:r>
              <a:rPr lang="en-NZ" dirty="0"/>
              <a:t>Venue</a:t>
            </a:r>
            <a:br>
              <a:rPr lang="en-NZ" dirty="0"/>
            </a:br>
            <a:r>
              <a:rPr lang="en-NZ" dirty="0"/>
              <a:t>DD Month Year</a:t>
            </a:r>
          </a:p>
        </p:txBody>
      </p:sp>
    </p:spTree>
    <p:extLst>
      <p:ext uri="{BB962C8B-B14F-4D97-AF65-F5344CB8AC3E}">
        <p14:creationId xmlns:p14="http://schemas.microsoft.com/office/powerpoint/2010/main" val="242518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37004" y="382218"/>
            <a:ext cx="10515600" cy="1325563"/>
          </a:xfrm>
        </p:spPr>
        <p:txBody>
          <a:bodyPr/>
          <a:lstStyle>
            <a:lvl1pPr algn="ctr"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Neutra Display" panose="020000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7004" y="1842716"/>
            <a:ext cx="10515600" cy="46691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6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no logo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0414476" y="5734229"/>
            <a:ext cx="1526849" cy="871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5610" y="365127"/>
            <a:ext cx="10515599" cy="1325563"/>
          </a:xfrm>
        </p:spPr>
        <p:txBody>
          <a:bodyPr/>
          <a:lstStyle>
            <a:lvl1pPr algn="ctr"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Neutra Display" panose="020000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5609" y="1825625"/>
            <a:ext cx="10515600" cy="46691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78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" y="-1798"/>
            <a:ext cx="3805727" cy="233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5537" y="365127"/>
            <a:ext cx="11205672" cy="1325563"/>
          </a:xfrm>
        </p:spPr>
        <p:txBody>
          <a:bodyPr/>
          <a:lstStyle>
            <a:lvl1pPr algn="ctr"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Neutra Display" panose="02000000000000000000" pitchFamily="50" charset="0"/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5537" y="1825625"/>
            <a:ext cx="11205673" cy="46691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6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EC11-DF70-4502-810A-27B515433932}" type="datetimeFigureOut">
              <a:rPr lang="en-NZ" smtClean="0"/>
              <a:t>17/10/2018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E145-2953-4AD2-8424-9EF3722A6EE9}" type="slidenum">
              <a:rPr lang="en-NZ" smtClean="0"/>
              <a:t>‹Nº›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9906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Neutra Display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4102E1-6DB6-4B67-BDAA-EB40B2FB4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623844"/>
            <a:ext cx="10363200" cy="1232948"/>
          </a:xfrm>
        </p:spPr>
        <p:txBody>
          <a:bodyPr>
            <a:normAutofit/>
          </a:bodyPr>
          <a:lstStyle/>
          <a:p>
            <a:r>
              <a:rPr lang="es-ES" sz="5400" dirty="0" smtClean="0"/>
              <a:t>INFORME DE PAÍS: NUEVA ZELANDA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167BA7E-0465-48F6-8B6E-2F6EF0952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2082" y="2584580"/>
            <a:ext cx="7702419" cy="1009210"/>
          </a:xfrm>
        </p:spPr>
        <p:txBody>
          <a:bodyPr/>
          <a:lstStyle/>
          <a:p>
            <a:r>
              <a:rPr lang="en-NZ" dirty="0" err="1" smtClean="0"/>
              <a:t>Tercera</a:t>
            </a:r>
            <a:r>
              <a:rPr lang="en-NZ" dirty="0" smtClean="0"/>
              <a:t> </a:t>
            </a:r>
            <a:r>
              <a:rPr lang="en-NZ" dirty="0" err="1" smtClean="0"/>
              <a:t>Conferencia</a:t>
            </a:r>
            <a:r>
              <a:rPr lang="en-NZ" dirty="0" smtClean="0"/>
              <a:t> </a:t>
            </a:r>
            <a:r>
              <a:rPr lang="en-NZ" dirty="0" err="1" smtClean="0"/>
              <a:t>Internacional</a:t>
            </a:r>
            <a:r>
              <a:rPr lang="en-NZ" dirty="0" smtClean="0"/>
              <a:t> de </a:t>
            </a:r>
            <a:r>
              <a:rPr lang="en-NZ" dirty="0" err="1" smtClean="0"/>
              <a:t>sindicatos</a:t>
            </a:r>
            <a:r>
              <a:rPr lang="en-NZ" dirty="0" smtClean="0"/>
              <a:t> de </a:t>
            </a:r>
            <a:r>
              <a:rPr lang="en-NZ" dirty="0" err="1" smtClean="0"/>
              <a:t>médicos</a:t>
            </a:r>
            <a:r>
              <a:rPr lang="en-NZ" dirty="0" smtClean="0"/>
              <a:t> 26-28 </a:t>
            </a:r>
            <a:r>
              <a:rPr lang="en-NZ" dirty="0" err="1" smtClean="0"/>
              <a:t>septiembre</a:t>
            </a:r>
            <a:r>
              <a:rPr lang="en-NZ" dirty="0" smtClean="0"/>
              <a:t> de 2018</a:t>
            </a:r>
            <a:endParaRPr lang="en-NZ" dirty="0"/>
          </a:p>
        </p:txBody>
      </p:sp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DBC536D4-6500-4E1F-AC22-066E00A4A735}"/>
              </a:ext>
            </a:extLst>
          </p:cNvPr>
          <p:cNvSpPr txBox="1">
            <a:spLocks/>
          </p:cNvSpPr>
          <p:nvPr/>
        </p:nvSpPr>
        <p:spPr>
          <a:xfrm>
            <a:off x="4292082" y="3797270"/>
            <a:ext cx="5059642" cy="802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Ian Powell</a:t>
            </a:r>
          </a:p>
          <a:p>
            <a:r>
              <a:rPr lang="en-US" dirty="0" err="1" smtClean="0"/>
              <a:t>Irector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jecutivo</a:t>
            </a:r>
            <a:r>
              <a:rPr lang="en-US" dirty="0" smtClean="0"/>
              <a:t>, </a:t>
            </a:r>
            <a:r>
              <a:rPr lang="en-US" dirty="0"/>
              <a:t>ASMS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3053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2EB130-A134-4612-A579-512CA844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POBLACIÓN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B5D8E6-8229-43BE-9DDB-8B998DE68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4.9 </a:t>
            </a:r>
            <a:r>
              <a:rPr lang="es-ES" dirty="0"/>
              <a:t>millones - estimado junio 2018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Millones de ovejas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El emblema nacional es un ave de vista corta que no puede volar - el kiwi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err="1"/>
              <a:t>Aotearoa</a:t>
            </a:r>
            <a:r>
              <a:rPr lang="es-ES" dirty="0"/>
              <a:t> (tierra de la larga nube blanca)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Rugby muy popular - campeones del mundo</a:t>
            </a:r>
            <a:r>
              <a:rPr lang="es-ES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2040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C6B385-84D7-4E98-B577-96FB25FF2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EVOLUCIÓN Y SITUACIÓN ECONÓMICA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E31050-C10B-4057-8D91-BDCC2763D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53ª economía nacional más grande del mundo medida por el PIB (20 entre los países de la OCDE en una medida del PIB per cápita)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Una economía de mercado diversa con un sector de servicios considerable, que representa aproximadamente dos tercios de toda la actividad del PIB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Una de las economías más globalizadas; depende en gran medida del comercio internacional (principalmente con Australia, UE, EE. UU., China, Corea del Sur, Japón y Canadá)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Nuestra principal fuente de ingresos proviene de la agricultura, seguida de la silvicultura (también del turismo</a:t>
            </a:r>
            <a:r>
              <a:rPr lang="es-ES" dirty="0" smtClean="0"/>
              <a:t>).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022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091FB9-62B9-4A5C-8FD1-A4C57DC70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GASTOS EN SALUD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9B9F093-9F44-4876-8CD5-77E7AD746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En 2017, el gasto total en salud (público y privado) fue del 9% del PIB, frente al 9,6% en 2009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15 ° entre los 36 países de la OCDE en 2017, ligeramente por encima del promedio del 8,8% (el gasto total de Portugal también fue del 9% del PIB, frente a un máximo del 9,9% en 2009)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Sobre una base per cápita ($ US), Nueva Zelanda fue 19a ($ 3683 per cápita) y por debajo del promedio de la OCDE de $ 4012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En 2017, el gasto público en salud fue del 78,6% del gasto total en salud, por encima del promedio de la OCDE de 73,4</a:t>
            </a:r>
            <a:r>
              <a:rPr lang="es-ES" dirty="0" smtClean="0"/>
              <a:t>%.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6513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072DE7-BFA0-4F18-BB70-8967C5EC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TASA DE MORTALIDAD INFANTIL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186D16-1A72-4B92-9BA8-03BDC2441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Muertes </a:t>
            </a:r>
            <a:r>
              <a:rPr lang="es-ES" dirty="0"/>
              <a:t>infantiles por </a:t>
            </a:r>
            <a:r>
              <a:rPr lang="es-ES" dirty="0" smtClean="0"/>
              <a:t>1.000 </a:t>
            </a:r>
            <a:r>
              <a:rPr lang="es-ES" dirty="0"/>
              <a:t>nacidos vivos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en 2014 (el último disponible de NZ): la tasa de NZ fue de 5.7, muy por encima del promedio de la OCDE de 4.0 en 2014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Solo Chile, México, Turquía y Estados Unidos (solo en 5,8) fueron peores</a:t>
            </a:r>
            <a:r>
              <a:rPr lang="es-ES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6120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D45522-BEEC-475B-AB94-BDE4A39B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 DE MÉDICOS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47C37D-2C9C-4D78-836E-0B2F59014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14.100 médicos practicantes (2016, OCDE)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10 - 15% de los especialistas trabajan exclusivamente en la práctica privada </a:t>
            </a:r>
            <a:r>
              <a:rPr lang="es-ES" dirty="0" smtClean="0"/>
              <a:t>(estimación)</a:t>
            </a:r>
            <a:endParaRPr lang="es-E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Muchos mayores y no quieren hacer </a:t>
            </a:r>
            <a:r>
              <a:rPr lang="es-ES" dirty="0" smtClean="0"/>
              <a:t>horas extras fuera </a:t>
            </a:r>
            <a:r>
              <a:rPr lang="es-ES" dirty="0"/>
              <a:t>del horario laboral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Muchos más trabajan a tiempo parcial en el sector privado.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Cuando se toman en cuenta los médicos de cabecera, probablemente alrededor de un tercio de todos los médicos trabajan exclusivamente en el sector privado</a:t>
            </a:r>
            <a:r>
              <a:rPr lang="es-ES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0350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7C622B-8656-44C6-AA13-BC4431602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NÚMERO DE ESPECIALISTAS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F7ABC7-BEC3-4CFB-ABC4-DE001D131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En </a:t>
            </a:r>
            <a:r>
              <a:rPr lang="es-ES" dirty="0"/>
              <a:t>2016 NZ contaba con 1.68 especialistas por población.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Muy por debajo del promedio de la OCDE de 2.22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27 ° de 33 países para los que se disponía de datos (2016</a:t>
            </a:r>
            <a:r>
              <a:rPr lang="es-ES" dirty="0" smtClean="0"/>
              <a:t>).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73268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AD290D-672D-483E-A120-07C3488F0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MÉDICOS POR HABITANTE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3BAA41-2AF5-43FF-AE50-19637D0B5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En 2016 NZ tenía 3 médicos por 1000 habitantes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Por debajo del promedio de la OCDE de aproximadamente </a:t>
            </a:r>
            <a:r>
              <a:rPr lang="es-ES" dirty="0" smtClean="0"/>
              <a:t>3,4</a:t>
            </a:r>
            <a:r>
              <a:rPr lang="en-NZ" dirty="0" smtClean="0"/>
              <a:t>.</a:t>
            </a:r>
            <a:endParaRPr lang="en-NZ" dirty="0"/>
          </a:p>
          <a:p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2883811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C2F74A-A27E-4883-8858-0DDCEA39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004" y="382218"/>
            <a:ext cx="10515600" cy="1717170"/>
          </a:xfrm>
        </p:spPr>
        <p:txBody>
          <a:bodyPr>
            <a:normAutofit fontScale="90000"/>
          </a:bodyPr>
          <a:lstStyle/>
          <a:p>
            <a:r>
              <a:rPr lang="es-ES" dirty="0"/>
              <a:t>PERCEPCIÓN SOBRE RECURSOS DE DOCTOR MÉDICO, SUFICIENCIA Y RECONOCIMIENTO SOCIAL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09E003-D215-4C92-A406-71EBE35D4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004" y="2397967"/>
            <a:ext cx="10515600" cy="411392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 smtClean="0"/>
              <a:t>Arraigada escasez </a:t>
            </a:r>
            <a:r>
              <a:rPr lang="es-ES" dirty="0"/>
              <a:t>de especialistas en hospitales públicos.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50% </a:t>
            </a:r>
            <a:r>
              <a:rPr lang="es-ES" dirty="0" err="1" smtClean="0"/>
              <a:t>burnt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endParaRPr lang="es-E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dirty="0"/>
              <a:t>Las encuestas generalmente ubican a las enfermeras y los médicos en o cerca de la cima de las profesiones más reconocidas, generalmente alrededor del 90% de las personas clasifican a las enfermeras y los médicos como altamente calificados.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41340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MS PowerPoint Template" id="{CDB4AD81-3FDB-4C4B-8515-0677ABD5C398}" vid="{81B0E5D2-150D-48CA-9E62-7F1EFB83C40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560</Words>
  <Application>Microsoft Office PowerPoint</Application>
  <PresentationFormat>Panorámica</PresentationFormat>
  <Paragraphs>44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Neutra Display</vt:lpstr>
      <vt:lpstr>1_Office Theme</vt:lpstr>
      <vt:lpstr>INFORME DE PAÍS: NUEVA ZELANDA</vt:lpstr>
      <vt:lpstr>POBLACIÓN</vt:lpstr>
      <vt:lpstr>EVOLUCIÓN Y SITUACIÓN ECONÓMICA</vt:lpstr>
      <vt:lpstr>GASTOS EN SALUD</vt:lpstr>
      <vt:lpstr>TASA DE MORTALIDAD INFANTIL</vt:lpstr>
      <vt:lpstr>NÚMERO DE MÉDICOS</vt:lpstr>
      <vt:lpstr>NÚMERO DE ESPECIALISTAS</vt:lpstr>
      <vt:lpstr>MÉDICOS POR HABITANTE</vt:lpstr>
      <vt:lpstr>PERCEPCIÓN SOBRE RECURSOS DE DOCTOR MÉDICO, SUFICIENCIA Y RECONOCIMIENTO SOCIAL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Powell</dc:creator>
  <cp:lastModifiedBy>Francisco Miralles</cp:lastModifiedBy>
  <cp:revision>38</cp:revision>
  <cp:lastPrinted>2018-07-23T05:07:08Z</cp:lastPrinted>
  <dcterms:created xsi:type="dcterms:W3CDTF">2018-07-23T02:56:29Z</dcterms:created>
  <dcterms:modified xsi:type="dcterms:W3CDTF">2018-10-17T10:12:08Z</dcterms:modified>
</cp:coreProperties>
</file>