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3" r:id="rId2"/>
    <p:sldId id="272" r:id="rId3"/>
    <p:sldId id="275" r:id="rId4"/>
    <p:sldId id="274" r:id="rId5"/>
    <p:sldId id="278" r:id="rId6"/>
    <p:sldId id="279" r:id="rId7"/>
    <p:sldId id="257" r:id="rId8"/>
    <p:sldId id="259" r:id="rId9"/>
    <p:sldId id="260" r:id="rId10"/>
    <p:sldId id="264" r:id="rId11"/>
    <p:sldId id="265" r:id="rId12"/>
    <p:sldId id="266" r:id="rId13"/>
    <p:sldId id="267" r:id="rId14"/>
    <p:sldId id="281" r:id="rId15"/>
    <p:sldId id="280" r:id="rId16"/>
    <p:sldId id="282" r:id="rId17"/>
    <p:sldId id="28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62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37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13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24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34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204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148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99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77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47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47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04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20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9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78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63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02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4D4B5-B241-4A27-B890-3F0004C27EB6}" type="datetimeFigureOut">
              <a:rPr lang="pl-PL" smtClean="0"/>
              <a:pPr/>
              <a:t>02.10.2018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6722-ABA2-430B-9314-F1E1ECC884ED}" type="slidenum">
              <a:rPr lang="pl-PL" smtClean="0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236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hyperlink" Target="https://www.cia.gov/library/publications/the-world-factbook/graphics/locator/eur/pl_large_locator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graphics/maps/pl-map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adiomaryja.pl/informacje/solidarnosc-przygotowuje-lokalne-protesty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yborcza.pl/magazyn/1,124059,20145446,lech-walesa-bohaterem-walki-z-komunizmem-tak-ucza-w-brytyjskich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52128"/>
          </a:xfrm>
        </p:spPr>
        <p:txBody>
          <a:bodyPr>
            <a:noAutofit/>
          </a:bodyPr>
          <a:lstStyle/>
          <a:p>
            <a:r>
              <a:rPr lang="pl-PL" sz="9600" dirty="0"/>
              <a:t>Poland</a:t>
            </a:r>
            <a:br>
              <a:rPr lang="pl-PL" sz="9600" dirty="0"/>
            </a:br>
            <a:r>
              <a:rPr lang="en-US" sz="2800" dirty="0"/>
              <a:t>conventional long form: Republic of Poland</a:t>
            </a:r>
            <a:br>
              <a:rPr lang="en-US" sz="9600" dirty="0"/>
            </a:br>
            <a:endParaRPr lang="pl-PL" sz="9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US" dirty="0"/>
              <a:t>total: 312,685 sq km</a:t>
            </a:r>
          </a:p>
          <a:p>
            <a:r>
              <a:rPr lang="en-US" dirty="0"/>
              <a:t>land: 304,255 sq km</a:t>
            </a:r>
          </a:p>
          <a:p>
            <a:r>
              <a:rPr lang="en-US" dirty="0"/>
              <a:t>water: 8,430 sq km</a:t>
            </a:r>
          </a:p>
          <a:p>
            <a:r>
              <a:rPr lang="en-US" dirty="0"/>
              <a:t>country comparison to the world: 71</a:t>
            </a:r>
            <a:endParaRPr lang="pl-PL" dirty="0"/>
          </a:p>
          <a:p>
            <a:endParaRPr lang="pl-PL" dirty="0"/>
          </a:p>
          <a:p>
            <a:r>
              <a:rPr lang="en-US" dirty="0"/>
              <a:t>Poland joined NATO in 1999 and the EU in 2004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Infant </a:t>
            </a:r>
            <a:r>
              <a:rPr lang="pl-PL" dirty="0" err="1"/>
              <a:t>mortality</a:t>
            </a:r>
            <a:r>
              <a:rPr lang="pl-PL" dirty="0"/>
              <a:t> </a:t>
            </a:r>
            <a:r>
              <a:rPr lang="pl-PL" dirty="0" err="1"/>
              <a:t>rate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total: 4.4 deaths/1,000 live births</a:t>
            </a:r>
            <a:r>
              <a:rPr lang="pl-PL" dirty="0"/>
              <a:t> </a:t>
            </a:r>
            <a:r>
              <a:rPr lang="en-US" dirty="0"/>
              <a:t>(2017)</a:t>
            </a:r>
          </a:p>
          <a:p>
            <a:r>
              <a:rPr lang="en-US" dirty="0"/>
              <a:t>country comparison to the world: 182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Life </a:t>
            </a:r>
            <a:r>
              <a:rPr lang="pl-PL" dirty="0" err="1"/>
              <a:t>expectancy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birth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population: 77.8 years</a:t>
            </a:r>
          </a:p>
          <a:p>
            <a:r>
              <a:rPr lang="en-US" dirty="0"/>
              <a:t>male: 73.9 years</a:t>
            </a:r>
          </a:p>
          <a:p>
            <a:r>
              <a:rPr lang="en-US" dirty="0"/>
              <a:t>female: 81.8 years (2017)</a:t>
            </a:r>
          </a:p>
          <a:p>
            <a:r>
              <a:rPr lang="en-US" dirty="0"/>
              <a:t>country comparison to the world: 67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fertility rate</a:t>
            </a:r>
            <a:r>
              <a:rPr lang="pl-PL" dirty="0"/>
              <a:t>:</a:t>
            </a:r>
            <a:endParaRPr lang="en-US" dirty="0"/>
          </a:p>
          <a:p>
            <a:pPr>
              <a:buNone/>
            </a:pPr>
            <a:r>
              <a:rPr lang="pl-PL" dirty="0"/>
              <a:t>    </a:t>
            </a:r>
            <a:r>
              <a:rPr lang="en-US" dirty="0"/>
              <a:t>1.35 children born/woman (2017)</a:t>
            </a:r>
            <a:endParaRPr lang="pl-PL" dirty="0"/>
          </a:p>
          <a:p>
            <a:pPr>
              <a:buNone/>
            </a:pPr>
            <a:endParaRPr lang="en-US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Health </a:t>
            </a:r>
            <a:r>
              <a:rPr lang="pl-PL" dirty="0" err="1"/>
              <a:t>expenditures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4.2 – 4.4</a:t>
            </a:r>
            <a:r>
              <a:rPr lang="en-US" dirty="0"/>
              <a:t>% of GDP (2014)</a:t>
            </a:r>
          </a:p>
          <a:p>
            <a:r>
              <a:rPr lang="en-US" dirty="0"/>
              <a:t>country comparison to the world: 97</a:t>
            </a:r>
            <a:endParaRPr lang="pl-PL" dirty="0"/>
          </a:p>
          <a:p>
            <a:r>
              <a:rPr lang="pl-PL" dirty="0"/>
              <a:t>We </a:t>
            </a:r>
            <a:r>
              <a:rPr lang="pl-PL" dirty="0" err="1"/>
              <a:t>demand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6.8%</a:t>
            </a:r>
          </a:p>
          <a:p>
            <a:endParaRPr lang="pl-PL" dirty="0"/>
          </a:p>
          <a:p>
            <a:r>
              <a:rPr lang="pl-PL" dirty="0"/>
              <a:t>2.3 </a:t>
            </a:r>
            <a:r>
              <a:rPr lang="pl-PL" dirty="0" err="1"/>
              <a:t>physicians</a:t>
            </a:r>
            <a:r>
              <a:rPr lang="pl-PL" dirty="0"/>
              <a:t>/1,000 </a:t>
            </a:r>
            <a:r>
              <a:rPr lang="pl-PL" dirty="0" err="1"/>
              <a:t>population</a:t>
            </a:r>
            <a:r>
              <a:rPr lang="pl-PL" dirty="0"/>
              <a:t> (2015)</a:t>
            </a:r>
          </a:p>
          <a:p>
            <a:r>
              <a:rPr lang="pl-PL" dirty="0"/>
              <a:t>135000 </a:t>
            </a:r>
            <a:r>
              <a:rPr lang="pl-PL" dirty="0" err="1"/>
              <a:t>active</a:t>
            </a:r>
            <a:r>
              <a:rPr lang="pl-PL" dirty="0"/>
              <a:t> </a:t>
            </a:r>
            <a:r>
              <a:rPr lang="pl-PL" dirty="0" err="1"/>
              <a:t>doctors</a:t>
            </a:r>
            <a:r>
              <a:rPr lang="pl-PL" dirty="0"/>
              <a:t>, 90000 </a:t>
            </a:r>
            <a:r>
              <a:rPr lang="pl-PL" dirty="0" err="1"/>
              <a:t>specialists</a:t>
            </a:r>
            <a:endParaRPr lang="pl-PL" dirty="0"/>
          </a:p>
          <a:p>
            <a:endParaRPr lang="pl-PL" dirty="0"/>
          </a:p>
          <a:p>
            <a:r>
              <a:rPr lang="pl-PL" dirty="0"/>
              <a:t>6.5 </a:t>
            </a:r>
            <a:r>
              <a:rPr lang="pl-PL" dirty="0" err="1"/>
              <a:t>beds</a:t>
            </a:r>
            <a:r>
              <a:rPr lang="pl-PL" dirty="0"/>
              <a:t>/1,000 </a:t>
            </a:r>
            <a:r>
              <a:rPr lang="pl-PL" dirty="0" err="1"/>
              <a:t>population</a:t>
            </a:r>
            <a:r>
              <a:rPr lang="pl-PL" dirty="0"/>
              <a:t> (2013)</a:t>
            </a:r>
            <a:endParaRPr lang="en-US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Remuneration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Average</a:t>
            </a:r>
            <a:r>
              <a:rPr lang="pl-PL" dirty="0"/>
              <a:t> </a:t>
            </a:r>
            <a:r>
              <a:rPr lang="pl-PL" dirty="0" err="1"/>
              <a:t>gross</a:t>
            </a:r>
            <a:r>
              <a:rPr lang="pl-PL" dirty="0"/>
              <a:t> </a:t>
            </a:r>
            <a:r>
              <a:rPr lang="pl-PL" dirty="0" err="1"/>
              <a:t>monthly</a:t>
            </a:r>
            <a:r>
              <a:rPr lang="pl-PL" dirty="0"/>
              <a:t> - €1100</a:t>
            </a:r>
          </a:p>
          <a:p>
            <a:r>
              <a:rPr lang="pl-PL" dirty="0" err="1"/>
              <a:t>Average</a:t>
            </a:r>
            <a:r>
              <a:rPr lang="pl-PL" dirty="0"/>
              <a:t> for junior </a:t>
            </a:r>
            <a:r>
              <a:rPr lang="pl-PL" dirty="0" err="1"/>
              <a:t>doctors</a:t>
            </a:r>
            <a:r>
              <a:rPr lang="pl-PL" dirty="0"/>
              <a:t>  - €490 - €920</a:t>
            </a:r>
          </a:p>
          <a:p>
            <a:r>
              <a:rPr lang="pl-PL" dirty="0" err="1"/>
              <a:t>Taxes</a:t>
            </a:r>
            <a:r>
              <a:rPr lang="pl-PL" dirty="0"/>
              <a:t>: </a:t>
            </a:r>
            <a:r>
              <a:rPr lang="pl-PL" dirty="0" err="1"/>
              <a:t>about</a:t>
            </a:r>
            <a:r>
              <a:rPr lang="pl-PL" dirty="0"/>
              <a:t> 30%</a:t>
            </a:r>
          </a:p>
          <a:p>
            <a:endParaRPr lang="pl-PL" dirty="0"/>
          </a:p>
          <a:p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strike</a:t>
            </a:r>
            <a:r>
              <a:rPr lang="pl-PL" dirty="0"/>
              <a:t>: €1570 (but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in one place)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GDP (</a:t>
            </a:r>
            <a:r>
              <a:rPr lang="pl-PL" dirty="0" err="1"/>
              <a:t>official</a:t>
            </a:r>
            <a:r>
              <a:rPr lang="pl-PL" dirty="0"/>
              <a:t> </a:t>
            </a:r>
            <a:r>
              <a:rPr lang="pl-PL" dirty="0" err="1"/>
              <a:t>exchange</a:t>
            </a:r>
            <a:r>
              <a:rPr lang="pl-PL" dirty="0"/>
              <a:t> </a:t>
            </a:r>
            <a:r>
              <a:rPr lang="pl-PL" dirty="0" err="1"/>
              <a:t>rate</a:t>
            </a:r>
            <a:r>
              <a:rPr lang="pl-PL" dirty="0"/>
              <a:t>):</a:t>
            </a:r>
          </a:p>
          <a:p>
            <a:r>
              <a:rPr lang="pl-PL" dirty="0"/>
              <a:t>$524.9 </a:t>
            </a:r>
            <a:r>
              <a:rPr lang="pl-PL" dirty="0" err="1"/>
              <a:t>billion</a:t>
            </a:r>
            <a:r>
              <a:rPr lang="pl-PL" dirty="0"/>
              <a:t> (2017 </a:t>
            </a:r>
            <a:r>
              <a:rPr lang="pl-PL" dirty="0" err="1"/>
              <a:t>est</a:t>
            </a:r>
            <a:r>
              <a:rPr lang="pl-PL" dirty="0"/>
              <a:t>.)</a:t>
            </a:r>
          </a:p>
          <a:p>
            <a:endParaRPr lang="pl-PL" dirty="0"/>
          </a:p>
          <a:p>
            <a:pPr>
              <a:buNone/>
            </a:pPr>
            <a:r>
              <a:rPr lang="pl-PL" dirty="0"/>
              <a:t>GDP - per capita (PPP):</a:t>
            </a:r>
          </a:p>
          <a:p>
            <a:r>
              <a:rPr lang="pl-PL" dirty="0"/>
              <a:t>$29,500 (2017 </a:t>
            </a:r>
            <a:r>
              <a:rPr lang="pl-PL" dirty="0" err="1"/>
              <a:t>est</a:t>
            </a:r>
            <a:r>
              <a:rPr lang="pl-PL" dirty="0"/>
              <a:t>.)</a:t>
            </a:r>
          </a:p>
          <a:p>
            <a:r>
              <a:rPr lang="pl-PL" dirty="0"/>
              <a:t>$28,700 (2016 </a:t>
            </a:r>
            <a:r>
              <a:rPr lang="pl-PL" dirty="0" err="1"/>
              <a:t>est</a:t>
            </a:r>
            <a:r>
              <a:rPr lang="pl-PL" dirty="0"/>
              <a:t>.)</a:t>
            </a:r>
          </a:p>
          <a:p>
            <a:r>
              <a:rPr lang="pl-PL" dirty="0"/>
              <a:t>$27,600 (2015 </a:t>
            </a:r>
            <a:r>
              <a:rPr lang="pl-PL" dirty="0" err="1"/>
              <a:t>est</a:t>
            </a:r>
            <a:r>
              <a:rPr lang="pl-PL" dirty="0"/>
              <a:t>.)</a:t>
            </a:r>
          </a:p>
          <a:p>
            <a:r>
              <a:rPr lang="pl-PL" dirty="0" err="1"/>
              <a:t>note</a:t>
            </a:r>
            <a:r>
              <a:rPr lang="pl-PL" dirty="0"/>
              <a:t>: data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2017 </a:t>
            </a:r>
            <a:r>
              <a:rPr lang="pl-PL" dirty="0" err="1"/>
              <a:t>dollars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Organizations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Chamber</a:t>
            </a:r>
            <a:r>
              <a:rPr lang="pl-PL" dirty="0"/>
              <a:t> (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docs</a:t>
            </a:r>
            <a:r>
              <a:rPr lang="pl-PL" dirty="0"/>
              <a:t> </a:t>
            </a:r>
            <a:r>
              <a:rPr lang="pl-PL" dirty="0" err="1"/>
              <a:t>must</a:t>
            </a:r>
            <a:r>
              <a:rPr lang="pl-PL" dirty="0"/>
              <a:t> be a </a:t>
            </a:r>
            <a:r>
              <a:rPr lang="pl-PL" dirty="0" err="1"/>
              <a:t>member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    </a:t>
            </a:r>
            <a:r>
              <a:rPr lang="pl-PL" dirty="0" err="1"/>
              <a:t>Supreme</a:t>
            </a:r>
            <a:r>
              <a:rPr lang="pl-PL" dirty="0"/>
              <a:t> and 24 </a:t>
            </a:r>
            <a:r>
              <a:rPr lang="pl-PL" dirty="0" err="1"/>
              <a:t>regional</a:t>
            </a:r>
            <a:endParaRPr lang="pl-PL" dirty="0"/>
          </a:p>
          <a:p>
            <a:r>
              <a:rPr lang="pl-PL" dirty="0" err="1"/>
              <a:t>Doctors</a:t>
            </a:r>
            <a:r>
              <a:rPr lang="pl-PL" dirty="0"/>
              <a:t>’ Trade Union</a:t>
            </a:r>
          </a:p>
          <a:p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Unions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237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chamber</a:t>
            </a:r>
            <a:r>
              <a:rPr lang="pl-PL" dirty="0"/>
              <a:t> - </a:t>
            </a:r>
            <a:r>
              <a:rPr lang="pl-PL" dirty="0" err="1"/>
              <a:t>tasks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Granting</a:t>
            </a:r>
            <a:r>
              <a:rPr lang="pl-PL" dirty="0"/>
              <a:t> and </a:t>
            </a:r>
            <a:r>
              <a:rPr lang="pl-PL" dirty="0" err="1"/>
              <a:t>authorisation</a:t>
            </a:r>
            <a:r>
              <a:rPr lang="pl-PL" dirty="0"/>
              <a:t> to </a:t>
            </a:r>
            <a:r>
              <a:rPr lang="pl-PL" dirty="0" err="1"/>
              <a:t>practice</a:t>
            </a:r>
            <a:endParaRPr lang="pl-PL" dirty="0"/>
          </a:p>
          <a:p>
            <a:r>
              <a:rPr lang="pl-PL" dirty="0" err="1"/>
              <a:t>Supervising</a:t>
            </a:r>
            <a:r>
              <a:rPr lang="pl-PL" dirty="0"/>
              <a:t> the </a:t>
            </a:r>
            <a:r>
              <a:rPr lang="pl-PL" dirty="0" err="1"/>
              <a:t>profession</a:t>
            </a:r>
            <a:endParaRPr lang="pl-PL" dirty="0"/>
          </a:p>
          <a:p>
            <a:r>
              <a:rPr lang="pl-PL" dirty="0" err="1"/>
              <a:t>Setting</a:t>
            </a:r>
            <a:r>
              <a:rPr lang="pl-PL" dirty="0"/>
              <a:t> the </a:t>
            </a:r>
            <a:r>
              <a:rPr lang="pl-PL" dirty="0" err="1"/>
              <a:t>principles</a:t>
            </a:r>
            <a:r>
              <a:rPr lang="pl-PL" dirty="0"/>
              <a:t> of </a:t>
            </a:r>
            <a:r>
              <a:rPr lang="pl-PL" dirty="0" err="1"/>
              <a:t>professional</a:t>
            </a:r>
            <a:r>
              <a:rPr lang="pl-PL" dirty="0"/>
              <a:t> </a:t>
            </a:r>
            <a:r>
              <a:rPr lang="pl-PL" dirty="0" err="1"/>
              <a:t>ethics</a:t>
            </a:r>
            <a:endParaRPr lang="pl-PL" dirty="0"/>
          </a:p>
          <a:p>
            <a:r>
              <a:rPr lang="pl-PL" dirty="0" err="1"/>
              <a:t>Representing</a:t>
            </a:r>
            <a:r>
              <a:rPr lang="pl-PL" dirty="0"/>
              <a:t> and </a:t>
            </a:r>
            <a:r>
              <a:rPr lang="pl-PL" dirty="0" err="1"/>
              <a:t>protecting</a:t>
            </a:r>
            <a:r>
              <a:rPr lang="pl-PL" dirty="0"/>
              <a:t> </a:t>
            </a:r>
            <a:r>
              <a:rPr lang="pl-PL" dirty="0" err="1"/>
              <a:t>dignity</a:t>
            </a:r>
            <a:r>
              <a:rPr lang="pl-PL" dirty="0"/>
              <a:t> and </a:t>
            </a:r>
            <a:r>
              <a:rPr lang="pl-PL" dirty="0" err="1"/>
              <a:t>integrity</a:t>
            </a:r>
            <a:endParaRPr lang="pl-PL" dirty="0"/>
          </a:p>
          <a:p>
            <a:r>
              <a:rPr lang="pl-PL" dirty="0" err="1"/>
              <a:t>Taking</a:t>
            </a:r>
            <a:r>
              <a:rPr lang="pl-PL" dirty="0"/>
              <a:t> </a:t>
            </a:r>
            <a:r>
              <a:rPr lang="pl-PL" dirty="0" err="1"/>
              <a:t>actions</a:t>
            </a:r>
            <a:r>
              <a:rPr lang="pl-PL" dirty="0"/>
              <a:t> </a:t>
            </a:r>
            <a:r>
              <a:rPr lang="pl-PL" dirty="0" err="1"/>
              <a:t>aimed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improving</a:t>
            </a:r>
            <a:r>
              <a:rPr lang="pl-PL" dirty="0"/>
              <a:t> the conditio of </a:t>
            </a:r>
            <a:r>
              <a:rPr lang="pl-PL" dirty="0" err="1"/>
              <a:t>work</a:t>
            </a:r>
            <a:r>
              <a:rPr lang="pl-PL" dirty="0"/>
              <a:t> and </a:t>
            </a:r>
            <a:r>
              <a:rPr lang="pl-PL" dirty="0" err="1"/>
              <a:t>salaries</a:t>
            </a:r>
            <a:endParaRPr lang="pl-PL" dirty="0"/>
          </a:p>
          <a:p>
            <a:r>
              <a:rPr lang="pl-PL" dirty="0" err="1"/>
              <a:t>Cooperation</a:t>
            </a:r>
            <a:r>
              <a:rPr lang="pl-PL" dirty="0"/>
              <a:t> with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organisation</a:t>
            </a:r>
            <a:r>
              <a:rPr lang="pl-PL" dirty="0"/>
              <a:t> for </a:t>
            </a:r>
            <a:r>
              <a:rPr lang="pl-PL" dirty="0" err="1"/>
              <a:t>doctors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05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https://www.cia.gov/library/publications/the-world-factbook/graphics/flags/large/pl-lg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423346" cy="1512168"/>
          </a:xfrm>
          <a:prstGeom prst="rect">
            <a:avLst/>
          </a:prstGeom>
          <a:noFill/>
        </p:spPr>
      </p:pic>
      <p:pic>
        <p:nvPicPr>
          <p:cNvPr id="16388" name="Picture 4" descr="https://www.cia.gov/library/publications/the-world-factbook/graphics/locator/eur/pl_large_locat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8680"/>
            <a:ext cx="5263272" cy="5645646"/>
          </a:xfrm>
          <a:prstGeom prst="rect">
            <a:avLst/>
          </a:prstGeom>
          <a:noFill/>
        </p:spPr>
      </p:pic>
      <p:pic>
        <p:nvPicPr>
          <p:cNvPr id="16387" name="Picture 3" descr="https://www.cia.gov/library/publications/the-world-factbook/graphics/print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2430463"/>
            <a:ext cx="219075" cy="17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https://www.cia.gov/library/publications/the-world-factbook/graphics/areacomparison/PL_a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256584" cy="6156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ttps://www.cia.gov/library/publications/the-world-factbook/graphics/maps/pl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796136" cy="6005425"/>
          </a:xfrm>
          <a:prstGeom prst="rect">
            <a:avLst/>
          </a:prstGeom>
          <a:noFill/>
        </p:spPr>
      </p:pic>
      <p:pic>
        <p:nvPicPr>
          <p:cNvPr id="30722" name="Picture 2" descr="https://www.cia.gov/library/publications/the-world-factbook/graphics/print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744663"/>
            <a:ext cx="219075" cy="17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 turmoil in 1980 led to the formation of the independent trade union "Solidarity„</a:t>
            </a:r>
            <a:endParaRPr lang="pl-PL" dirty="0"/>
          </a:p>
          <a:p>
            <a:r>
              <a:rPr lang="en-US" dirty="0"/>
              <a:t>Free elections in 1989 and 1990 won Solidarity control of the parliament and the presidency, bringing the communist era to a close.</a:t>
            </a:r>
            <a:endParaRPr lang="pl-PL" dirty="0"/>
          </a:p>
          <a:p>
            <a:r>
              <a:rPr lang="en-US" dirty="0"/>
              <a:t>A "shock therapy" program during the early 1990s enabled the country to transform its economy into one of the most robust in Central Europe.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nalezione obrazy dla zapytania solidarność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3810000" cy="2857500"/>
          </a:xfrm>
          <a:prstGeom prst="rect">
            <a:avLst/>
          </a:prstGeom>
          <a:noFill/>
        </p:spPr>
      </p:pic>
      <p:pic>
        <p:nvPicPr>
          <p:cNvPr id="33796" name="Picture 4" descr="Znalezione obrazy dla zapytania lech wałę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636912"/>
            <a:ext cx="4886325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/>
              <a:t>Population</a:t>
            </a:r>
            <a:r>
              <a:rPr lang="pl-PL" dirty="0"/>
              <a:t> - 38 480 000</a:t>
            </a:r>
          </a:p>
          <a:p>
            <a:r>
              <a:rPr lang="pl-PL" dirty="0" err="1"/>
              <a:t>Ethnic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: </a:t>
            </a:r>
            <a:r>
              <a:rPr lang="en-US" dirty="0"/>
              <a:t>Polish 96.9%, Silesian 1.1%, German 0.2%, Ukrainian 0.1%, other and unspecified 1.7%</a:t>
            </a:r>
            <a:endParaRPr lang="pl-PL" dirty="0"/>
          </a:p>
          <a:p>
            <a:pPr>
              <a:buNone/>
            </a:pPr>
            <a:endParaRPr lang="pl-PL" dirty="0"/>
          </a:p>
          <a:p>
            <a:r>
              <a:rPr lang="pl-PL" dirty="0" err="1"/>
              <a:t>Age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:</a:t>
            </a:r>
          </a:p>
          <a:p>
            <a:r>
              <a:rPr lang="en-US" dirty="0"/>
              <a:t>0-14 years: 14.76% (male 2,919,353/female 2,757,923)</a:t>
            </a:r>
          </a:p>
          <a:p>
            <a:r>
              <a:rPr lang="en-US" dirty="0"/>
              <a:t>15-24 years: 10.7% (male 2,113,358/female 2,003,033)</a:t>
            </a:r>
          </a:p>
          <a:p>
            <a:r>
              <a:rPr lang="en-US" dirty="0"/>
              <a:t>25-54 years: 43.48% (male 8,447,418/female 8,283,757)</a:t>
            </a:r>
          </a:p>
          <a:p>
            <a:r>
              <a:rPr lang="en-US" dirty="0"/>
              <a:t>55-64 years: 14.21% (male 2,586,097/female 2,880,031)</a:t>
            </a:r>
          </a:p>
          <a:p>
            <a:r>
              <a:rPr lang="en-US" dirty="0"/>
              <a:t>65 years and over: 16.86% (male 2,560,847/female 3,924,452)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Median </a:t>
            </a:r>
            <a:r>
              <a:rPr lang="pl-PL" dirty="0" err="1"/>
              <a:t>age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total: 40.7 years</a:t>
            </a:r>
          </a:p>
          <a:p>
            <a:r>
              <a:rPr lang="en-US" dirty="0"/>
              <a:t>male: 39 years</a:t>
            </a:r>
          </a:p>
          <a:p>
            <a:r>
              <a:rPr lang="en-US" dirty="0"/>
              <a:t>female: 42.4 years (2017 est.)</a:t>
            </a:r>
          </a:p>
          <a:p>
            <a:r>
              <a:rPr lang="en-US" dirty="0"/>
              <a:t>country comparison to the world: 47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Population</a:t>
            </a:r>
            <a:r>
              <a:rPr lang="pl-PL" dirty="0"/>
              <a:t> growth </a:t>
            </a:r>
            <a:r>
              <a:rPr lang="pl-PL" dirty="0" err="1"/>
              <a:t>rate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-0.13% (2017)</a:t>
            </a:r>
          </a:p>
          <a:p>
            <a:r>
              <a:rPr lang="en-US" dirty="0"/>
              <a:t>country comparison to the world: 206</a:t>
            </a:r>
            <a:endParaRPr lang="pl-PL" dirty="0"/>
          </a:p>
          <a:p>
            <a:endParaRPr lang="pl-PL" dirty="0"/>
          </a:p>
          <a:p>
            <a:r>
              <a:rPr lang="pl-PL" dirty="0"/>
              <a:t>9.5 </a:t>
            </a:r>
            <a:r>
              <a:rPr lang="pl-PL" dirty="0" err="1"/>
              <a:t>births</a:t>
            </a:r>
            <a:r>
              <a:rPr lang="pl-PL" dirty="0"/>
              <a:t>/1,000 </a:t>
            </a:r>
            <a:r>
              <a:rPr lang="pl-PL" dirty="0" err="1"/>
              <a:t>population</a:t>
            </a:r>
            <a:r>
              <a:rPr lang="pl-PL" dirty="0"/>
              <a:t> (</a:t>
            </a:r>
            <a:r>
              <a:rPr lang="en-US" dirty="0"/>
              <a:t>country comparison to the world: 202</a:t>
            </a:r>
            <a:r>
              <a:rPr lang="pl-PL" dirty="0"/>
              <a:t>)</a:t>
            </a:r>
            <a:endParaRPr lang="en-US" dirty="0"/>
          </a:p>
          <a:p>
            <a:pPr>
              <a:buNone/>
            </a:pPr>
            <a:endParaRPr lang="pl-PL" dirty="0"/>
          </a:p>
          <a:p>
            <a:r>
              <a:rPr lang="pl-PL" dirty="0"/>
              <a:t>10.4 </a:t>
            </a:r>
            <a:r>
              <a:rPr lang="pl-PL" dirty="0" err="1"/>
              <a:t>deaths</a:t>
            </a:r>
            <a:r>
              <a:rPr lang="pl-PL" dirty="0"/>
              <a:t>/1,000 </a:t>
            </a:r>
            <a:r>
              <a:rPr lang="pl-PL" dirty="0" err="1"/>
              <a:t>population</a:t>
            </a:r>
            <a:endParaRPr lang="pl-PL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154</TotalTime>
  <Words>502</Words>
  <Application>Microsoft Office PowerPoint</Application>
  <PresentationFormat>Presentación en pantalla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Rockwell</vt:lpstr>
      <vt:lpstr>Damask</vt:lpstr>
      <vt:lpstr>Poland conventional long form: Republic of Poland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Median age</vt:lpstr>
      <vt:lpstr>Population growth rate</vt:lpstr>
      <vt:lpstr>Infant mortality rate</vt:lpstr>
      <vt:lpstr>Life expectancy at birth</vt:lpstr>
      <vt:lpstr>Presentación de PowerPoint</vt:lpstr>
      <vt:lpstr>Health expenditures</vt:lpstr>
      <vt:lpstr>Remuneration</vt:lpstr>
      <vt:lpstr>Presentación de PowerPoint</vt:lpstr>
      <vt:lpstr>Organizations</vt:lpstr>
      <vt:lpstr>Medical chamber - tasks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</dc:title>
  <dc:creator>HP</dc:creator>
  <cp:lastModifiedBy>Gabriel del Pozo Sosa</cp:lastModifiedBy>
  <cp:revision>41</cp:revision>
  <dcterms:created xsi:type="dcterms:W3CDTF">2018-09-24T16:37:17Z</dcterms:created>
  <dcterms:modified xsi:type="dcterms:W3CDTF">2018-10-02T09:27:37Z</dcterms:modified>
</cp:coreProperties>
</file>