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73" r:id="rId8"/>
    <p:sldId id="261" r:id="rId9"/>
    <p:sldId id="262" r:id="rId10"/>
    <p:sldId id="263" r:id="rId11"/>
    <p:sldId id="264" r:id="rId12"/>
    <p:sldId id="272" r:id="rId13"/>
    <p:sldId id="265" r:id="rId14"/>
    <p:sldId id="266" r:id="rId15"/>
    <p:sldId id="267" r:id="rId16"/>
    <p:sldId id="268" r:id="rId17"/>
    <p:sldId id="269" r:id="rId18"/>
    <p:sldId id="270" r:id="rId19"/>
    <p:sldId id="271" r:id="rId20"/>
  </p:sldIdLst>
  <p:sldSz cx="9144000" cy="6858000" type="screen4x3"/>
  <p:notesSz cx="7772400" cy="100584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90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lstStyle/>
          <a:p>
            <a:endParaRPr lang="sk-SK" sz="1800" b="0" strike="noStrike" spc="-1">
              <a:solidFill>
                <a:srgbClr val="000000"/>
              </a:solidFill>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sk-SK" sz="1800" b="0" strike="noStrike" spc="-1">
              <a:solidFill>
                <a:srgbClr val="000000"/>
              </a:solidFill>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sk-SK" sz="18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lstStyle/>
          <a:p>
            <a:endParaRPr lang="sk-SK" sz="1800" b="0" strike="noStrike" spc="-1">
              <a:solidFill>
                <a:srgbClr val="000000"/>
              </a:solidFill>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sk-SK" sz="1800" b="0" strike="noStrike" spc="-1">
              <a:solidFill>
                <a:srgbClr val="000000"/>
              </a:solidFill>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sk-SK" sz="1800" b="0" strike="noStrike" spc="-1">
              <a:solidFill>
                <a:srgbClr val="000000"/>
              </a:solidFill>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sk-SK" sz="1800" b="0" strike="noStrike" spc="-1">
              <a:solidFill>
                <a:srgbClr val="000000"/>
              </a:solidFill>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sk-SK" sz="18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tIns="0" rIns="0" bIns="0" anchor="ctr"/>
          <a:lstStyle/>
          <a:p>
            <a:endParaRPr lang="sk-SK" sz="1800" b="0" strike="noStrike" spc="-1">
              <a:solidFill>
                <a:srgbClr val="000000"/>
              </a:solidFill>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sk-SK" sz="1800" b="0" strike="noStrike" spc="-1">
              <a:solidFill>
                <a:srgbClr val="000000"/>
              </a:solidFill>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sk-SK" sz="1800" b="0" strike="noStrike" spc="-1">
              <a:solidFill>
                <a:srgbClr val="000000"/>
              </a:solidFill>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sk-SK" sz="1800" b="0" strike="noStrike" spc="-1">
              <a:solidFill>
                <a:srgbClr val="000000"/>
              </a:solidFill>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sk-SK" sz="1800" b="0" strike="noStrike" spc="-1">
              <a:solidFill>
                <a:srgbClr val="000000"/>
              </a:solidFill>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sk-SK" sz="1800" b="0" strike="noStrike" spc="-1">
              <a:solidFill>
                <a:srgbClr val="000000"/>
              </a:solidFill>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sk-SK" sz="180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tIns="0" rIns="0" bIns="0" anchor="ctr"/>
          <a:lstStyle/>
          <a:p>
            <a:endParaRPr lang="sk-SK" sz="1800" b="0" strike="noStrike" spc="-1">
              <a:solidFill>
                <a:srgbClr val="000000"/>
              </a:solidFill>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tIns="0" rIns="0" bIns="0" anchor="ctr"/>
          <a:lstStyle/>
          <a:p>
            <a:endParaRPr lang="sk-SK" sz="1800" b="0" strike="noStrike" spc="-1">
              <a:solidFill>
                <a:srgbClr val="000000"/>
              </a:solidFill>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sk-SK" sz="1800" b="0" strike="noStrike" spc="-1">
              <a:solidFill>
                <a:srgbClr val="000000"/>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tIns="0" rIns="0" bIns="0" anchor="ctr"/>
          <a:lstStyle/>
          <a:p>
            <a:endParaRPr lang="sk-SK" sz="1800" b="0" strike="noStrike" spc="-1">
              <a:solidFill>
                <a:srgbClr val="000000"/>
              </a:solidFill>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sk-SK" sz="1800" b="0" strike="noStrike" spc="-1">
              <a:solidFill>
                <a:srgbClr val="000000"/>
              </a:solidFill>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sk-SK" sz="18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tIns="0" rIns="0" bIns="0" anchor="ctr"/>
          <a:lstStyle/>
          <a:p>
            <a:endParaRPr lang="sk-SK" sz="18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tIns="0" rIns="0" bIns="0" anchor="ctr"/>
          <a:lstStyle/>
          <a:p>
            <a:endParaRPr lang="sk-SK" sz="1800" b="0" strike="noStrike" spc="-1">
              <a:solidFill>
                <a:srgbClr val="000000"/>
              </a:solidFill>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sk-SK" sz="1800" b="0" strike="noStrike" spc="-1">
              <a:solidFill>
                <a:srgbClr val="000000"/>
              </a:solidFill>
              <a:latin typeface="Arial"/>
            </a:endParaRPr>
          </a:p>
        </p:txBody>
      </p:sp>
      <p:sp>
        <p:nvSpPr>
          <p:cNvPr id="51"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sk-SK" sz="1800" b="0" strike="noStrike" spc="-1">
              <a:solidFill>
                <a:srgbClr val="000000"/>
              </a:solidFill>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sk-SK" sz="18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lstStyle/>
          <a:p>
            <a:endParaRPr lang="sk-SK" sz="1800" b="0" strike="noStrike" spc="-1">
              <a:solidFill>
                <a:srgbClr val="000000"/>
              </a:solidFill>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tIns="0" rIns="0" bIns="0" anchor="ctr"/>
          <a:lstStyle/>
          <a:p>
            <a:endParaRPr lang="sk-SK" sz="1800" b="0" strike="noStrike" spc="-1">
              <a:solidFill>
                <a:srgbClr val="000000"/>
              </a:solidFill>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sk-SK" sz="1800" b="0" strike="noStrike" spc="-1">
              <a:solidFill>
                <a:srgbClr val="000000"/>
              </a:solidFill>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sk-SK" sz="1800" b="0" strike="noStrike" spc="-1">
              <a:solidFill>
                <a:srgbClr val="000000"/>
              </a:solidFill>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sk-SK" sz="180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tIns="0" rIns="0" bIns="0" anchor="ctr"/>
          <a:lstStyle/>
          <a:p>
            <a:endParaRPr lang="sk-SK" sz="1800" b="0" strike="noStrike" spc="-1">
              <a:solidFill>
                <a:srgbClr val="000000"/>
              </a:solidFill>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sk-SK" sz="1800" b="0" strike="noStrike" spc="-1">
              <a:solidFill>
                <a:srgbClr val="000000"/>
              </a:solidFill>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sk-SK" sz="1800" b="0" strike="noStrike" spc="-1">
              <a:solidFill>
                <a:srgbClr val="000000"/>
              </a:solidFill>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sk-SK" sz="18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tIns="0" rIns="0" bIns="0" anchor="ctr"/>
          <a:lstStyle/>
          <a:p>
            <a:endParaRPr lang="sk-SK" sz="1800" b="0" strike="noStrike" spc="-1">
              <a:solidFill>
                <a:srgbClr val="000000"/>
              </a:solidFill>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sk-SK" sz="1800" b="0" strike="noStrike" spc="-1">
              <a:solidFill>
                <a:srgbClr val="000000"/>
              </a:solidFill>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sk-SK" sz="18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tIns="0" rIns="0" bIns="0" anchor="ctr"/>
          <a:lstStyle/>
          <a:p>
            <a:endParaRPr lang="sk-SK" sz="1800" b="0" strike="noStrike" spc="-1">
              <a:solidFill>
                <a:srgbClr val="000000"/>
              </a:solidFill>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sk-SK" sz="1800" b="0" strike="noStrike" spc="-1">
              <a:solidFill>
                <a:srgbClr val="000000"/>
              </a:solidFill>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sk-SK" sz="1800" b="0" strike="noStrike" spc="-1">
              <a:solidFill>
                <a:srgbClr val="000000"/>
              </a:solidFill>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sk-SK" sz="1800" b="0" strike="noStrike" spc="-1">
              <a:solidFill>
                <a:srgbClr val="000000"/>
              </a:solidFill>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sk-SK" sz="18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tIns="0" rIns="0" bIns="0" anchor="ctr"/>
          <a:lstStyle/>
          <a:p>
            <a:endParaRPr lang="sk-SK" sz="1800" b="0" strike="noStrike" spc="-1">
              <a:solidFill>
                <a:srgbClr val="000000"/>
              </a:solidFill>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sk-SK" sz="1800" b="0" strike="noStrike" spc="-1">
              <a:solidFill>
                <a:srgbClr val="000000"/>
              </a:solidFill>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sk-SK" sz="1800" b="0" strike="noStrike" spc="-1">
              <a:solidFill>
                <a:srgbClr val="000000"/>
              </a:solidFill>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sk-SK" sz="1800" b="0" strike="noStrike" spc="-1">
              <a:solidFill>
                <a:srgbClr val="000000"/>
              </a:solidFill>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sk-SK" sz="1800" b="0" strike="noStrike" spc="-1">
              <a:solidFill>
                <a:srgbClr val="000000"/>
              </a:solidFill>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sk-SK" sz="1800" b="0" strike="noStrike" spc="-1">
              <a:solidFill>
                <a:srgbClr val="000000"/>
              </a:solidFill>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sk-SK" sz="18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tIns="0" rIns="0" bIns="0" anchor="ctr"/>
          <a:lstStyle/>
          <a:p>
            <a:endParaRPr lang="sk-SK" sz="1800" b="0" strike="noStrike" spc="-1">
              <a:solidFill>
                <a:srgbClr val="000000"/>
              </a:solidFill>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sk-SK" sz="18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lstStyle/>
          <a:p>
            <a:endParaRPr lang="sk-SK" sz="1800" b="0" strike="noStrike" spc="-1">
              <a:solidFill>
                <a:srgbClr val="000000"/>
              </a:solidFill>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sk-SK" sz="1800" b="0" strike="noStrike" spc="-1">
              <a:solidFill>
                <a:srgbClr val="000000"/>
              </a:solidFill>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sk-SK" sz="18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lstStyle/>
          <a:p>
            <a:endParaRPr lang="sk-SK" sz="18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tIns="0" rIns="0" bIns="0" anchor="ctr"/>
          <a:lstStyle/>
          <a:p>
            <a:endParaRPr lang="sk-SK" sz="1800" b="0" strike="noStrike" spc="-1">
              <a:solidFill>
                <a:srgbClr val="000000"/>
              </a:solidFill>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sk-SK" sz="1800" b="0" strike="noStrike" spc="-1">
              <a:solidFill>
                <a:srgbClr val="000000"/>
              </a:solidFill>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sk-SK" sz="1800" b="0" strike="noStrike" spc="-1">
              <a:solidFill>
                <a:srgbClr val="000000"/>
              </a:solidFill>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sk-SK" sz="18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lstStyle/>
          <a:p>
            <a:endParaRPr lang="sk-SK" sz="1800" b="0" strike="noStrike" spc="-1">
              <a:solidFill>
                <a:srgbClr val="000000"/>
              </a:solidFill>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sk-SK" sz="1800" b="0" strike="noStrike" spc="-1">
              <a:solidFill>
                <a:srgbClr val="000000"/>
              </a:solidFill>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sk-SK" sz="1800" b="0" strike="noStrike" spc="-1">
              <a:solidFill>
                <a:srgbClr val="000000"/>
              </a:solidFill>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sk-SK" sz="18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lstStyle/>
          <a:p>
            <a:endParaRPr lang="sk-SK" sz="1800" b="0" strike="noStrike" spc="-1">
              <a:solidFill>
                <a:srgbClr val="000000"/>
              </a:solidFill>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sk-SK" sz="1800" b="0" strike="noStrike" spc="-1">
              <a:solidFill>
                <a:srgbClr val="000000"/>
              </a:solidFill>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sk-SK" sz="1800" b="0" strike="noStrike" spc="-1">
              <a:solidFill>
                <a:srgbClr val="000000"/>
              </a:solidFill>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sk-SK" sz="18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4">
            <a:alphaModFix amt="21000"/>
          </a:blip>
          <a:stretch>
            <a:fillRect/>
          </a:stretch>
        </a:blip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4680"/>
            <a:ext cx="8228880" cy="1142280"/>
          </a:xfrm>
          <a:prstGeom prst="rect">
            <a:avLst/>
          </a:prstGeom>
        </p:spPr>
        <p:txBody>
          <a:bodyPr lIns="0" tIns="0" rIns="0" bIns="0" anchor="ctr"/>
          <a:lstStyle/>
          <a:p>
            <a:r>
              <a:rPr lang="sk-SK" sz="1800" b="0" strike="noStrike" spc="-1">
                <a:solidFill>
                  <a:srgbClr val="000000"/>
                </a:solidFill>
                <a:latin typeface="Arial"/>
              </a:rPr>
              <a:t>Click to edit the title text format</a:t>
            </a:r>
          </a:p>
        </p:txBody>
      </p:sp>
      <p:sp>
        <p:nvSpPr>
          <p:cNvPr id="3"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sk-SK" sz="18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sk-SK" sz="18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sk-SK" sz="18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sk-SK" sz="18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sk-SK" sz="20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sk-SK" sz="20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sk-SK"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4">
            <a:alphaModFix amt="21000"/>
          </a:blip>
          <a:stretch>
            <a:fillRect/>
          </a:stretch>
        </a:blip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tIns="0" rIns="0" bIns="0" anchor="ctr"/>
          <a:lstStyle/>
          <a:p>
            <a:r>
              <a:rPr lang="sk-SK" sz="1800" b="0" strike="noStrike" spc="-1">
                <a:solidFill>
                  <a:srgbClr val="000000"/>
                </a:solidFill>
                <a:latin typeface="Arial"/>
              </a:rPr>
              <a:t>Click to edit the title text format</a:t>
            </a:r>
          </a:p>
        </p:txBody>
      </p:sp>
      <p:sp>
        <p:nvSpPr>
          <p:cNvPr id="39"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sk-SK" sz="18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sk-SK" sz="18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sk-SK" sz="18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sk-SK" sz="18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sk-SK" sz="20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sk-SK" sz="20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sk-SK"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alphaModFix amt="42000"/>
            <a:lum/>
          </a:blip>
          <a:srcRect/>
          <a:stretch>
            <a:fillRect/>
          </a:stretch>
        </a:blipFill>
        <a:effectLst/>
      </p:bgPr>
    </p:bg>
    <p:spTree>
      <p:nvGrpSpPr>
        <p:cNvPr id="1" name=""/>
        <p:cNvGrpSpPr/>
        <p:nvPr/>
      </p:nvGrpSpPr>
      <p:grpSpPr>
        <a:xfrm>
          <a:off x="0" y="0"/>
          <a:ext cx="0" cy="0"/>
          <a:chOff x="0" y="0"/>
          <a:chExt cx="0" cy="0"/>
        </a:xfrm>
      </p:grpSpPr>
      <p:sp>
        <p:nvSpPr>
          <p:cNvPr id="76" name="CustomShape 1"/>
          <p:cNvSpPr/>
          <p:nvPr/>
        </p:nvSpPr>
        <p:spPr>
          <a:xfrm>
            <a:off x="685800" y="3019320"/>
            <a:ext cx="7771680" cy="285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8000" b="1" strike="noStrike" spc="-1">
                <a:solidFill>
                  <a:srgbClr val="000000"/>
                </a:solidFill>
                <a:latin typeface="Calibri"/>
                <a:ea typeface="DejaVu Sans"/>
              </a:rPr>
              <a:t>TRADE UNION OF PHYSICIANS (LOZ)</a:t>
            </a:r>
            <a:endParaRPr lang="en-US" sz="8000" b="0" strike="noStrike" spc="-1">
              <a:latin typeface="Arial"/>
            </a:endParaRPr>
          </a:p>
        </p:txBody>
      </p:sp>
      <p:sp>
        <p:nvSpPr>
          <p:cNvPr id="77" name="CustomShape 2"/>
          <p:cNvSpPr/>
          <p:nvPr/>
        </p:nvSpPr>
        <p:spPr>
          <a:xfrm>
            <a:off x="1351800" y="310680"/>
            <a:ext cx="6185160" cy="1553040"/>
          </a:xfrm>
          <a:prstGeom prst="rect">
            <a:avLst/>
          </a:prstGeom>
          <a:noFill/>
          <a:ln>
            <a:noFill/>
          </a:ln>
          <a:effectLst>
            <a:outerShdw blurRad="50800" dist="76200" dir="2700000" algn="tl" rotWithShape="0">
              <a:schemeClr val="tx1">
                <a:alpha val="75000"/>
              </a:schemeClr>
            </a:outerShdw>
          </a:effectLst>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9600" b="1" strike="noStrike" spc="-1">
                <a:solidFill>
                  <a:srgbClr val="000000"/>
                </a:solidFill>
                <a:latin typeface="Calibri"/>
                <a:ea typeface="DejaVu Sans"/>
              </a:rPr>
              <a:t>SLOVAKIA</a:t>
            </a:r>
            <a:endParaRPr lang="en-US" sz="96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1" strike="noStrike" spc="-1">
                <a:solidFill>
                  <a:srgbClr val="000000"/>
                </a:solidFill>
                <a:latin typeface="Calibri"/>
                <a:ea typeface="DejaVu Sans"/>
              </a:rPr>
              <a:t>Migration of physicians from Slovakia</a:t>
            </a:r>
            <a:endParaRPr lang="en-US" sz="4400" b="0" strike="noStrike" spc="-1">
              <a:latin typeface="Arial"/>
            </a:endParaRPr>
          </a:p>
        </p:txBody>
      </p:sp>
      <p:sp>
        <p:nvSpPr>
          <p:cNvPr id="96"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77500" lnSpcReduction="20000"/>
          </a:bodyPr>
          <a:lstStyle/>
          <a:p>
            <a:pPr marL="343080" indent="-342360" algn="just">
              <a:lnSpc>
                <a:spcPct val="100000"/>
              </a:lnSpc>
              <a:spcBef>
                <a:spcPts val="641"/>
              </a:spcBef>
              <a:buClr>
                <a:srgbClr val="000000"/>
              </a:buClr>
              <a:buFont typeface="Arial"/>
              <a:buChar char="•"/>
            </a:pPr>
            <a:r>
              <a:rPr lang="en-US" sz="3200" b="1" strike="noStrike" spc="-1" dirty="0">
                <a:solidFill>
                  <a:srgbClr val="000000"/>
                </a:solidFill>
                <a:latin typeface="Calibri"/>
                <a:ea typeface="DejaVu Sans"/>
              </a:rPr>
              <a:t>6.8% of physicians are foreigners</a:t>
            </a:r>
            <a:endParaRPr lang="en-US" sz="3200" b="0" strike="noStrike" spc="-1" dirty="0">
              <a:latin typeface="Arial"/>
            </a:endParaRPr>
          </a:p>
          <a:p>
            <a:pPr marL="343080" indent="-342360" algn="just">
              <a:lnSpc>
                <a:spcPct val="100000"/>
              </a:lnSpc>
              <a:spcBef>
                <a:spcPts val="641"/>
              </a:spcBef>
              <a:buClr>
                <a:srgbClr val="000000"/>
              </a:buClr>
              <a:buFont typeface="Arial"/>
              <a:buChar char="•"/>
            </a:pPr>
            <a:r>
              <a:rPr lang="en-US" sz="3200" b="1" strike="noStrike" spc="-1" dirty="0">
                <a:solidFill>
                  <a:srgbClr val="000000"/>
                </a:solidFill>
                <a:latin typeface="Calibri"/>
                <a:ea typeface="DejaVu Sans"/>
              </a:rPr>
              <a:t>Physicians coming to Slovakia are mostly from the Ukraine and some from </a:t>
            </a:r>
            <a:r>
              <a:rPr lang="en-US" sz="3200" b="1" strike="noStrike" spc="-1" dirty="0" err="1">
                <a:solidFill>
                  <a:srgbClr val="000000"/>
                </a:solidFill>
                <a:latin typeface="Calibri"/>
                <a:ea typeface="DejaVu Sans"/>
              </a:rPr>
              <a:t>Czechia</a:t>
            </a:r>
            <a:r>
              <a:rPr lang="en-US" sz="3200" b="1" strike="noStrike" spc="-1" dirty="0">
                <a:solidFill>
                  <a:srgbClr val="000000"/>
                </a:solidFill>
                <a:latin typeface="Calibri"/>
                <a:ea typeface="DejaVu Sans"/>
              </a:rPr>
              <a:t> </a:t>
            </a:r>
            <a:endParaRPr lang="en-US" sz="3200" b="0" strike="noStrike" spc="-1" dirty="0">
              <a:latin typeface="Arial"/>
            </a:endParaRPr>
          </a:p>
          <a:p>
            <a:pPr marL="343080" indent="-342360" algn="just">
              <a:lnSpc>
                <a:spcPct val="100000"/>
              </a:lnSpc>
              <a:spcBef>
                <a:spcPts val="641"/>
              </a:spcBef>
              <a:buClr>
                <a:srgbClr val="000000"/>
              </a:buClr>
              <a:buFont typeface="Arial"/>
              <a:buChar char="•"/>
            </a:pPr>
            <a:r>
              <a:rPr lang="en-US" sz="3200" b="1" strike="noStrike" spc="-1" dirty="0">
                <a:solidFill>
                  <a:srgbClr val="000000"/>
                </a:solidFill>
                <a:latin typeface="Calibri"/>
                <a:ea typeface="DejaVu Sans"/>
              </a:rPr>
              <a:t>Physician’s salary in the Ukraine is € 300 (average salary is € 200), certified € 150, the salary difference is almost publicly compensated by bribes </a:t>
            </a:r>
            <a:endParaRPr lang="en-US" sz="3200" b="0" strike="noStrike" spc="-1" dirty="0">
              <a:latin typeface="Arial"/>
            </a:endParaRPr>
          </a:p>
          <a:p>
            <a:pPr marL="343080" indent="-342360" algn="just">
              <a:lnSpc>
                <a:spcPct val="100000"/>
              </a:lnSpc>
              <a:spcBef>
                <a:spcPts val="641"/>
              </a:spcBef>
              <a:buClr>
                <a:srgbClr val="000000"/>
              </a:buClr>
              <a:buFont typeface="Arial"/>
              <a:buChar char="•"/>
            </a:pPr>
            <a:r>
              <a:rPr lang="en-US" sz="3200" b="1" strike="noStrike" spc="-1" dirty="0">
                <a:solidFill>
                  <a:srgbClr val="000000"/>
                </a:solidFill>
                <a:latin typeface="Calibri"/>
                <a:ea typeface="DejaVu Sans"/>
              </a:rPr>
              <a:t>There are no conditions of work set for foreign physicians in Slovakia (differentiation examinations, necessity to speak the language)</a:t>
            </a:r>
            <a:endParaRPr lang="en-US" sz="3200" b="0" strike="noStrike" spc="-1" dirty="0">
              <a:latin typeface="Arial"/>
            </a:endParaRPr>
          </a:p>
          <a:p>
            <a:pPr marL="343080" indent="-342360" algn="just">
              <a:lnSpc>
                <a:spcPct val="100000"/>
              </a:lnSpc>
              <a:spcBef>
                <a:spcPts val="641"/>
              </a:spcBef>
              <a:buClr>
                <a:srgbClr val="000000"/>
              </a:buClr>
              <a:buFont typeface="Arial"/>
              <a:buChar char="•"/>
            </a:pPr>
            <a:r>
              <a:rPr lang="en-US" sz="3200" b="1" strike="noStrike" spc="-1" dirty="0">
                <a:solidFill>
                  <a:srgbClr val="000000"/>
                </a:solidFill>
                <a:latin typeface="Calibri"/>
                <a:ea typeface="DejaVu Sans"/>
              </a:rPr>
              <a:t>Slovakia is often just a changing station, until they receive the required certificate</a:t>
            </a:r>
            <a:endParaRPr lang="en-US" sz="3200" b="0" strike="noStrike" spc="-1" dirty="0">
              <a:latin typeface="Arial"/>
            </a:endParaRPr>
          </a:p>
          <a:p>
            <a:pPr marL="343080" indent="-342360" algn="just">
              <a:lnSpc>
                <a:spcPct val="100000"/>
              </a:lnSpc>
              <a:spcBef>
                <a:spcPts val="641"/>
              </a:spcBef>
              <a:buClr>
                <a:srgbClr val="000000"/>
              </a:buClr>
              <a:buFont typeface="Arial"/>
              <a:buChar char="•"/>
            </a:pPr>
            <a:r>
              <a:rPr lang="en-US" sz="3200" b="1" strike="noStrike" spc="-1" dirty="0">
                <a:solidFill>
                  <a:srgbClr val="000000"/>
                </a:solidFill>
                <a:latin typeface="Calibri"/>
                <a:ea typeface="DejaVu Sans"/>
              </a:rPr>
              <a:t>If laws were kept, the current physicians headcount would be app. 30% under the requirement</a:t>
            </a:r>
            <a:endParaRPr lang="en-US" sz="3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sz="4400" b="1" strike="noStrike" spc="-1" dirty="0">
                <a:solidFill>
                  <a:srgbClr val="000000"/>
                </a:solidFill>
                <a:latin typeface="Calibri"/>
                <a:ea typeface="DejaVu Sans"/>
              </a:rPr>
              <a:t>Working time of physicians</a:t>
            </a:r>
            <a:endParaRPr lang="sk-SK" sz="4400" dirty="0"/>
          </a:p>
        </p:txBody>
      </p:sp>
      <p:pic>
        <p:nvPicPr>
          <p:cNvPr id="9" name="Obrázok 8" descr="images (4).jpg"/>
          <p:cNvPicPr>
            <a:picLocks noChangeAspect="1"/>
          </p:cNvPicPr>
          <p:nvPr/>
        </p:nvPicPr>
        <p:blipFill>
          <a:blip r:embed="rId2"/>
          <a:stretch>
            <a:fillRect/>
          </a:stretch>
        </p:blipFill>
        <p:spPr>
          <a:xfrm>
            <a:off x="1571604" y="1643050"/>
            <a:ext cx="5807617" cy="4429156"/>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1" strike="noStrike" spc="-1" dirty="0">
                <a:solidFill>
                  <a:srgbClr val="000000"/>
                </a:solidFill>
                <a:latin typeface="Calibri"/>
                <a:ea typeface="DejaVu Sans"/>
              </a:rPr>
              <a:t>Working time of physicians</a:t>
            </a:r>
            <a:endParaRPr lang="en-US" sz="4400" b="0" strike="noStrike" spc="-1" dirty="0">
              <a:latin typeface="Arial"/>
            </a:endParaRPr>
          </a:p>
        </p:txBody>
      </p:sp>
      <p:sp>
        <p:nvSpPr>
          <p:cNvPr id="98"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spcBef>
                <a:spcPts val="641"/>
              </a:spcBef>
              <a:buClr>
                <a:srgbClr val="000000"/>
              </a:buClr>
              <a:buFont typeface="Wingdings" charset="2"/>
              <a:buChar char=""/>
            </a:pPr>
            <a:r>
              <a:rPr lang="en-US" sz="3000" b="1" u="sng" strike="noStrike" spc="-1" dirty="0">
                <a:solidFill>
                  <a:srgbClr val="000000"/>
                </a:solidFill>
                <a:uFillTx/>
                <a:latin typeface="Calibri"/>
                <a:ea typeface="DejaVu Sans"/>
              </a:rPr>
              <a:t>University hospitals</a:t>
            </a:r>
            <a:r>
              <a:rPr lang="en-US" sz="3000" b="1" strike="noStrike" spc="-1" dirty="0">
                <a:solidFill>
                  <a:srgbClr val="000000"/>
                </a:solidFill>
                <a:latin typeface="Calibri"/>
                <a:ea typeface="DejaVu Sans"/>
              </a:rPr>
              <a:t>:</a:t>
            </a:r>
            <a:endParaRPr lang="en-US" sz="3000" b="0" strike="noStrike" spc="-1" dirty="0">
              <a:latin typeface="Arial"/>
            </a:endParaRPr>
          </a:p>
          <a:p>
            <a:pPr marL="343080" indent="-342360">
              <a:lnSpc>
                <a:spcPct val="100000"/>
              </a:lnSpc>
              <a:spcBef>
                <a:spcPts val="641"/>
              </a:spcBef>
              <a:buClr>
                <a:srgbClr val="000000"/>
              </a:buClr>
              <a:buFont typeface="Arial"/>
              <a:buChar char="•"/>
            </a:pPr>
            <a:r>
              <a:rPr lang="en-US" sz="3000" b="1" strike="noStrike" spc="-1" dirty="0">
                <a:solidFill>
                  <a:srgbClr val="000000"/>
                </a:solidFill>
                <a:latin typeface="Calibri"/>
                <a:ea typeface="DejaVu Sans"/>
              </a:rPr>
              <a:t>Max 56 hours a week</a:t>
            </a:r>
            <a:endParaRPr lang="en-US" sz="3000" b="0" strike="noStrike" spc="-1" dirty="0">
              <a:latin typeface="Arial"/>
            </a:endParaRPr>
          </a:p>
          <a:p>
            <a:pPr marL="343080" indent="-342360">
              <a:lnSpc>
                <a:spcPct val="100000"/>
              </a:lnSpc>
              <a:spcBef>
                <a:spcPts val="641"/>
              </a:spcBef>
              <a:buClr>
                <a:srgbClr val="000000"/>
              </a:buClr>
              <a:buFont typeface="Arial"/>
              <a:buChar char="•"/>
            </a:pPr>
            <a:r>
              <a:rPr lang="en-US" sz="3000" b="1" strike="noStrike" spc="-1" dirty="0">
                <a:solidFill>
                  <a:srgbClr val="000000"/>
                </a:solidFill>
                <a:latin typeface="Calibri"/>
                <a:ea typeface="DejaVu Sans"/>
              </a:rPr>
              <a:t>Max 400 hours of overtime per year (the limit is exceeded by falsifying reports), such high limit is only set for health care employees </a:t>
            </a:r>
            <a:endParaRPr lang="en-US" sz="3000" b="0" strike="noStrike" spc="-1" dirty="0">
              <a:latin typeface="Arial"/>
            </a:endParaRPr>
          </a:p>
          <a:p>
            <a:pPr marL="343080" indent="-342360">
              <a:lnSpc>
                <a:spcPct val="100000"/>
              </a:lnSpc>
              <a:spcBef>
                <a:spcPts val="641"/>
              </a:spcBef>
              <a:buClr>
                <a:srgbClr val="000000"/>
              </a:buClr>
              <a:buFont typeface="Arial"/>
              <a:buChar char="•"/>
            </a:pPr>
            <a:r>
              <a:rPr lang="en-US" sz="3000" b="1" strike="noStrike" spc="-1" dirty="0">
                <a:solidFill>
                  <a:srgbClr val="000000"/>
                </a:solidFill>
                <a:latin typeface="Calibri"/>
                <a:ea typeface="DejaVu Sans"/>
              </a:rPr>
              <a:t>The number of emergency service hours is not limited</a:t>
            </a:r>
            <a:endParaRPr lang="en-US" sz="3000" b="0" strike="noStrike" spc="-1" dirty="0">
              <a:latin typeface="Arial"/>
            </a:endParaRPr>
          </a:p>
          <a:p>
            <a:pPr marL="343080" indent="-342360">
              <a:lnSpc>
                <a:spcPct val="100000"/>
              </a:lnSpc>
              <a:spcBef>
                <a:spcPts val="641"/>
              </a:spcBef>
              <a:buClr>
                <a:srgbClr val="000000"/>
              </a:buClr>
              <a:buFont typeface="Arial"/>
              <a:buChar char="•"/>
            </a:pPr>
            <a:r>
              <a:rPr lang="en-US" sz="3000" b="1" strike="noStrike" spc="-1" dirty="0">
                <a:solidFill>
                  <a:srgbClr val="000000"/>
                </a:solidFill>
                <a:latin typeface="Calibri"/>
                <a:ea typeface="DejaVu Sans"/>
              </a:rPr>
              <a:t>24-hour shifts (12hrs regular shift, 12hrs emergency), somewhere also 12-hour shifts/emergency</a:t>
            </a:r>
            <a:endParaRPr lang="en-US" sz="3000" b="0" strike="noStrike" spc="-1" dirty="0">
              <a:latin typeface="Arial"/>
            </a:endParaRPr>
          </a:p>
          <a:p>
            <a:pPr>
              <a:lnSpc>
                <a:spcPct val="100000"/>
              </a:lnSpc>
              <a:spcBef>
                <a:spcPts val="641"/>
              </a:spcBef>
            </a:pPr>
            <a:endParaRPr lang="en-US" sz="3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1" strike="noStrike" spc="-1">
                <a:solidFill>
                  <a:srgbClr val="000000"/>
                </a:solidFill>
                <a:latin typeface="Calibri"/>
                <a:ea typeface="DejaVu Sans"/>
              </a:rPr>
              <a:t>Working time of physicians</a:t>
            </a:r>
            <a:endParaRPr lang="en-US" sz="4400" b="0" strike="noStrike" spc="-1">
              <a:latin typeface="Arial"/>
            </a:endParaRPr>
          </a:p>
          <a:p>
            <a:pPr algn="ctr">
              <a:lnSpc>
                <a:spcPct val="100000"/>
              </a:lnSpc>
            </a:pPr>
            <a:r>
              <a:rPr lang="en-US" sz="4400" b="1" strike="noStrike" spc="-1">
                <a:solidFill>
                  <a:srgbClr val="000000"/>
                </a:solidFill>
                <a:latin typeface="Calibri"/>
                <a:ea typeface="DejaVu Sans"/>
              </a:rPr>
              <a:t>II</a:t>
            </a:r>
            <a:endParaRPr lang="en-US" sz="4400" b="0" strike="noStrike" spc="-1">
              <a:latin typeface="Arial"/>
            </a:endParaRPr>
          </a:p>
        </p:txBody>
      </p:sp>
      <p:sp>
        <p:nvSpPr>
          <p:cNvPr id="100"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343080" indent="-342360">
              <a:lnSpc>
                <a:spcPct val="100000"/>
              </a:lnSpc>
              <a:spcBef>
                <a:spcPts val="641"/>
              </a:spcBef>
              <a:buClr>
                <a:srgbClr val="000000"/>
              </a:buClr>
              <a:buFont typeface="Wingdings" charset="2"/>
              <a:buChar char=""/>
            </a:pPr>
            <a:r>
              <a:rPr lang="en-US" sz="3200" b="1" u="sng" strike="noStrike" spc="-1">
                <a:solidFill>
                  <a:srgbClr val="000000"/>
                </a:solidFill>
                <a:uFillTx/>
                <a:latin typeface="Calibri"/>
                <a:ea typeface="DejaVu Sans"/>
              </a:rPr>
              <a:t>Private hospitals</a:t>
            </a:r>
            <a:r>
              <a:rPr lang="en-US" sz="3200" b="0" strike="noStrike" spc="-1">
                <a:solidFill>
                  <a:srgbClr val="000000"/>
                </a:solidFill>
                <a:latin typeface="Calibri"/>
                <a:ea typeface="DejaVu Sans"/>
              </a:rPr>
              <a:t>:</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1" strike="noStrike" spc="-1">
                <a:solidFill>
                  <a:srgbClr val="000000"/>
                </a:solidFill>
                <a:latin typeface="Calibri"/>
                <a:ea typeface="DejaVu Sans"/>
              </a:rPr>
              <a:t>max “x” hours per week</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1" strike="noStrike" spc="-1">
                <a:solidFill>
                  <a:srgbClr val="000000"/>
                </a:solidFill>
                <a:latin typeface="Calibri"/>
                <a:ea typeface="DejaVu Sans"/>
              </a:rPr>
              <a:t>Max 400 hours of overtime per year (the limit is exceeded by falsifying emergency service reports and part-time jobs)</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1" strike="noStrike" spc="-1">
                <a:solidFill>
                  <a:srgbClr val="000000"/>
                </a:solidFill>
                <a:latin typeface="Calibri"/>
                <a:ea typeface="DejaVu Sans"/>
              </a:rPr>
              <a:t>Unlimited number of hours for stand-by (on the phone)</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1" strike="noStrike" spc="-1">
                <a:solidFill>
                  <a:srgbClr val="000000"/>
                </a:solidFill>
                <a:latin typeface="Calibri"/>
                <a:ea typeface="DejaVu Sans"/>
              </a:rPr>
              <a:t>Weekend, 32-, 24-, 12-hour shifts (depending on the hospital management)</a:t>
            </a:r>
            <a:endParaRPr lang="en-US" sz="3200" b="0" strike="noStrike" spc="-1">
              <a:latin typeface="Arial"/>
            </a:endParaRPr>
          </a:p>
          <a:p>
            <a:pPr>
              <a:lnSpc>
                <a:spcPct val="100000"/>
              </a:lnSpc>
              <a:spcBef>
                <a:spcPts val="641"/>
              </a:spcBef>
            </a:pP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4400" b="1" strike="noStrike" spc="-1">
                <a:solidFill>
                  <a:srgbClr val="000000"/>
                </a:solidFill>
                <a:latin typeface="Calibri"/>
                <a:ea typeface="DejaVu Sans"/>
              </a:rPr>
              <a:t>Number of patients per physician</a:t>
            </a:r>
            <a:endParaRPr lang="en-US" sz="4400" b="0" strike="noStrike" spc="-1">
              <a:latin typeface="Arial"/>
            </a:endParaRPr>
          </a:p>
        </p:txBody>
      </p:sp>
      <p:sp>
        <p:nvSpPr>
          <p:cNvPr id="102"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343080" indent="-342360">
              <a:lnSpc>
                <a:spcPct val="100000"/>
              </a:lnSpc>
              <a:spcBef>
                <a:spcPts val="641"/>
              </a:spcBef>
              <a:buClr>
                <a:srgbClr val="000000"/>
              </a:buClr>
              <a:buFont typeface="Wingdings" charset="2"/>
              <a:buChar char=""/>
            </a:pPr>
            <a:r>
              <a:rPr lang="en-US" sz="3200" b="1" u="sng" strike="noStrike" spc="-1" dirty="0">
                <a:solidFill>
                  <a:srgbClr val="000000"/>
                </a:solidFill>
                <a:uFillTx/>
                <a:latin typeface="Calibri"/>
                <a:ea typeface="DejaVu Sans"/>
              </a:rPr>
              <a:t>Day shift</a:t>
            </a:r>
            <a:r>
              <a:rPr lang="en-US" sz="3200" b="0" strike="noStrike" spc="-1" dirty="0">
                <a:solidFill>
                  <a:srgbClr val="000000"/>
                </a:solidFill>
                <a:latin typeface="Calibri"/>
                <a:ea typeface="DejaVu Sans"/>
              </a:rPr>
              <a:t>: </a:t>
            </a:r>
            <a:endParaRPr lang="en-US" sz="3200" b="0" strike="noStrike" spc="-1" dirty="0">
              <a:latin typeface="Arial"/>
            </a:endParaRPr>
          </a:p>
          <a:p>
            <a:pPr marL="343080" indent="-342360">
              <a:lnSpc>
                <a:spcPct val="100000"/>
              </a:lnSpc>
              <a:spcBef>
                <a:spcPts val="641"/>
              </a:spcBef>
              <a:buClr>
                <a:srgbClr val="000000"/>
              </a:buClr>
              <a:buFont typeface="Arial"/>
              <a:buChar char="•"/>
            </a:pPr>
            <a:r>
              <a:rPr lang="en-US" sz="3200" b="1" strike="noStrike" spc="-1" dirty="0">
                <a:solidFill>
                  <a:srgbClr val="000000"/>
                </a:solidFill>
                <a:latin typeface="Calibri"/>
                <a:ea typeface="DejaVu Sans"/>
              </a:rPr>
              <a:t>App. 17 patients per physician, including ICU</a:t>
            </a:r>
            <a:endParaRPr lang="en-US" sz="3200" b="0" strike="noStrike" spc="-1" dirty="0">
              <a:latin typeface="Arial"/>
            </a:endParaRPr>
          </a:p>
          <a:p>
            <a:pPr marL="343080" indent="-342360">
              <a:lnSpc>
                <a:spcPct val="100000"/>
              </a:lnSpc>
              <a:spcBef>
                <a:spcPts val="641"/>
              </a:spcBef>
              <a:buClr>
                <a:srgbClr val="000000"/>
              </a:buClr>
              <a:buFont typeface="Arial"/>
              <a:buChar char="•"/>
            </a:pPr>
            <a:r>
              <a:rPr lang="en-US" sz="3200" b="1" strike="noStrike" spc="-1" dirty="0">
                <a:solidFill>
                  <a:srgbClr val="000000"/>
                </a:solidFill>
                <a:latin typeface="Calibri"/>
                <a:ea typeface="DejaVu Sans"/>
              </a:rPr>
              <a:t>App. 4 patients per physician – anesthesiology ICU</a:t>
            </a:r>
            <a:endParaRPr lang="en-US" sz="3200" b="0" strike="noStrike" spc="-1" dirty="0">
              <a:latin typeface="Arial"/>
            </a:endParaRPr>
          </a:p>
          <a:p>
            <a:pPr marL="343080" indent="-342360">
              <a:lnSpc>
                <a:spcPct val="100000"/>
              </a:lnSpc>
              <a:spcBef>
                <a:spcPts val="641"/>
              </a:spcBef>
              <a:buClr>
                <a:srgbClr val="000000"/>
              </a:buClr>
              <a:buFont typeface="Arial"/>
              <a:buChar char="•"/>
            </a:pPr>
            <a:r>
              <a:rPr lang="en-US" sz="3200" b="1" strike="noStrike" spc="-1" dirty="0">
                <a:solidFill>
                  <a:srgbClr val="000000"/>
                </a:solidFill>
                <a:latin typeface="Calibri"/>
                <a:ea typeface="DejaVu Sans"/>
              </a:rPr>
              <a:t>App. 5 patients per physician – post-neonatal ICU</a:t>
            </a:r>
            <a:endParaRPr lang="en-US" sz="3200" b="0" strike="noStrike" spc="-1" dirty="0">
              <a:latin typeface="Arial"/>
            </a:endParaRPr>
          </a:p>
          <a:p>
            <a:pPr>
              <a:lnSpc>
                <a:spcPct val="100000"/>
              </a:lnSpc>
              <a:spcBef>
                <a:spcPts val="641"/>
              </a:spcBef>
            </a:pPr>
            <a:endParaRPr lang="en-US" sz="3200" b="0" strike="noStrike" spc="-1" dirty="0">
              <a:latin typeface="Arial"/>
            </a:endParaRPr>
          </a:p>
          <a:p>
            <a:pPr marL="343080" indent="-342360">
              <a:lnSpc>
                <a:spcPct val="100000"/>
              </a:lnSpc>
              <a:spcBef>
                <a:spcPts val="641"/>
              </a:spcBef>
              <a:buClr>
                <a:srgbClr val="000000"/>
              </a:buClr>
              <a:buFont typeface="Wingdings" charset="2"/>
              <a:buChar char=""/>
            </a:pPr>
            <a:r>
              <a:rPr lang="en-US" sz="3200" b="1" u="sng" strike="noStrike" spc="-1" dirty="0">
                <a:solidFill>
                  <a:srgbClr val="000000"/>
                </a:solidFill>
                <a:uFillTx/>
                <a:latin typeface="Calibri"/>
                <a:ea typeface="DejaVu Sans"/>
              </a:rPr>
              <a:t>Night shift</a:t>
            </a:r>
            <a:r>
              <a:rPr lang="en-US" sz="3200" b="1" strike="noStrike" spc="-1" dirty="0">
                <a:solidFill>
                  <a:srgbClr val="000000"/>
                </a:solidFill>
                <a:latin typeface="Calibri"/>
                <a:ea typeface="DejaVu Sans"/>
              </a:rPr>
              <a:t>: </a:t>
            </a:r>
            <a:endParaRPr lang="en-US" sz="3200" b="0" strike="noStrike" spc="-1" dirty="0">
              <a:latin typeface="Arial"/>
            </a:endParaRPr>
          </a:p>
          <a:p>
            <a:pPr marL="343080" indent="-342360">
              <a:lnSpc>
                <a:spcPct val="100000"/>
              </a:lnSpc>
              <a:spcBef>
                <a:spcPts val="641"/>
              </a:spcBef>
              <a:buClr>
                <a:srgbClr val="000000"/>
              </a:buClr>
              <a:buFont typeface="Arial"/>
              <a:buChar char="•"/>
            </a:pPr>
            <a:r>
              <a:rPr lang="en-US" sz="3200" b="1" strike="noStrike" spc="-1" dirty="0">
                <a:solidFill>
                  <a:srgbClr val="000000"/>
                </a:solidFill>
                <a:latin typeface="Calibri"/>
                <a:ea typeface="DejaVu Sans"/>
              </a:rPr>
              <a:t>App. max. 100 patients per physician</a:t>
            </a:r>
            <a:endParaRPr lang="en-US" sz="3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4400" b="1" strike="noStrike" spc="-1">
                <a:solidFill>
                  <a:srgbClr val="000000"/>
                </a:solidFill>
                <a:latin typeface="Calibri"/>
                <a:ea typeface="DejaVu Sans"/>
              </a:rPr>
              <a:t>“Rights” of physicians in Slovakia</a:t>
            </a:r>
            <a:endParaRPr lang="en-US" sz="4400" b="0" strike="noStrike" spc="-1">
              <a:latin typeface="Arial"/>
            </a:endParaRPr>
          </a:p>
        </p:txBody>
      </p:sp>
      <p:sp>
        <p:nvSpPr>
          <p:cNvPr id="104"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77500" lnSpcReduction="20000"/>
          </a:bodyPr>
          <a:lstStyle/>
          <a:p>
            <a:pPr marL="343080" indent="-342360">
              <a:lnSpc>
                <a:spcPct val="100000"/>
              </a:lnSpc>
              <a:spcBef>
                <a:spcPts val="641"/>
              </a:spcBef>
              <a:buClr>
                <a:srgbClr val="000000"/>
              </a:buClr>
              <a:buFont typeface="Wingdings" charset="2"/>
              <a:buChar char=""/>
            </a:pPr>
            <a:r>
              <a:rPr lang="en-US" sz="3200" b="1" strike="noStrike" spc="-1">
                <a:solidFill>
                  <a:srgbClr val="000000"/>
                </a:solidFill>
                <a:latin typeface="Calibri"/>
                <a:ea typeface="DejaVu Sans"/>
              </a:rPr>
              <a:t>In the case of legal resignations of physicians, unless the government makes agreement with physicians during the 2-month notice period, the government can declare the state of emergency and thus impose the work obligation on physicians. </a:t>
            </a:r>
            <a:endParaRPr lang="en-US" sz="3200" b="0" strike="noStrike" spc="-1">
              <a:latin typeface="Arial"/>
            </a:endParaRPr>
          </a:p>
          <a:p>
            <a:pPr marL="343080" indent="-342360">
              <a:lnSpc>
                <a:spcPct val="100000"/>
              </a:lnSpc>
              <a:spcBef>
                <a:spcPts val="641"/>
              </a:spcBef>
              <a:buClr>
                <a:srgbClr val="000000"/>
              </a:buClr>
              <a:buFont typeface="Wingdings" charset="2"/>
              <a:buChar char=""/>
            </a:pPr>
            <a:r>
              <a:rPr lang="en-US" sz="3200" b="1" strike="noStrike" spc="-1">
                <a:solidFill>
                  <a:srgbClr val="000000"/>
                </a:solidFill>
                <a:latin typeface="Calibri"/>
                <a:ea typeface="DejaVu Sans"/>
              </a:rPr>
              <a:t>At the time of state of emergency (also resignation letters of physicians), the Ministry of Health (responsible for the failure of negotiations), has the right of decide that the work obligation was breached and</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1" strike="noStrike" spc="-1">
                <a:solidFill>
                  <a:srgbClr val="000000"/>
                </a:solidFill>
                <a:latin typeface="Calibri"/>
                <a:ea typeface="DejaVu Sans"/>
              </a:rPr>
              <a:t>Impose a fine on health care employees (it is 10 times higher than for other citizens)</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1" strike="noStrike" spc="-1">
                <a:solidFill>
                  <a:srgbClr val="000000"/>
                </a:solidFill>
                <a:latin typeface="Calibri"/>
                <a:ea typeface="DejaVu Sans"/>
              </a:rPr>
              <a:t>Arbitrarily remove a physician’s license– without decision of a court, chamber, trade unions.</a:t>
            </a: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1" strike="noStrike" spc="-1">
                <a:solidFill>
                  <a:srgbClr val="000000"/>
                </a:solidFill>
                <a:latin typeface="Calibri"/>
                <a:ea typeface="DejaVu Sans"/>
              </a:rPr>
              <a:t>“Rights” of physicians in Slovakia</a:t>
            </a:r>
            <a:endParaRPr lang="en-US" sz="4400" b="0" strike="noStrike" spc="-1">
              <a:latin typeface="Arial"/>
            </a:endParaRPr>
          </a:p>
          <a:p>
            <a:pPr algn="ctr">
              <a:lnSpc>
                <a:spcPct val="100000"/>
              </a:lnSpc>
            </a:pPr>
            <a:r>
              <a:rPr lang="en-US" sz="4400" b="1" strike="noStrike" spc="-1">
                <a:solidFill>
                  <a:srgbClr val="000000"/>
                </a:solidFill>
                <a:latin typeface="Calibri"/>
                <a:ea typeface="DejaVu Sans"/>
              </a:rPr>
              <a:t>II</a:t>
            </a:r>
            <a:endParaRPr lang="en-US" sz="4400" b="0" strike="noStrike" spc="-1">
              <a:latin typeface="Arial"/>
            </a:endParaRPr>
          </a:p>
        </p:txBody>
      </p:sp>
      <p:sp>
        <p:nvSpPr>
          <p:cNvPr id="106"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10000"/>
          </a:bodyPr>
          <a:lstStyle/>
          <a:p>
            <a:pPr marL="343080" indent="-342360">
              <a:lnSpc>
                <a:spcPct val="100000"/>
              </a:lnSpc>
              <a:spcBef>
                <a:spcPts val="641"/>
              </a:spcBef>
              <a:buClr>
                <a:srgbClr val="000000"/>
              </a:buClr>
              <a:buFont typeface="Arial"/>
              <a:buChar char="•"/>
            </a:pPr>
            <a:r>
              <a:rPr lang="en-US" sz="3200" b="1" strike="noStrike" spc="-1">
                <a:solidFill>
                  <a:srgbClr val="000000"/>
                </a:solidFill>
                <a:latin typeface="Calibri"/>
                <a:ea typeface="DejaVu Sans"/>
              </a:rPr>
              <a:t>Impose a fine on health care employees (it is 10 times higher than for other citizens)</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1" strike="noStrike" spc="-1">
                <a:solidFill>
                  <a:srgbClr val="000000"/>
                </a:solidFill>
                <a:latin typeface="Calibri"/>
                <a:ea typeface="DejaVu Sans"/>
              </a:rPr>
              <a:t>Arbitrarily remove a physician’s license– without decision of a court, chamber, trade unions</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1" strike="noStrike" spc="-1">
                <a:solidFill>
                  <a:srgbClr val="000000"/>
                </a:solidFill>
                <a:latin typeface="Calibri"/>
                <a:ea typeface="DejaVu Sans"/>
              </a:rPr>
              <a:t>The sentence for failure to keep emergency terms is up to 5 imprisonment</a:t>
            </a:r>
            <a:endParaRPr lang="en-US" sz="3200" b="0" strike="noStrike" spc="-1">
              <a:latin typeface="Arial"/>
            </a:endParaRPr>
          </a:p>
          <a:p>
            <a:pPr marL="343080" indent="-342360">
              <a:lnSpc>
                <a:spcPct val="100000"/>
              </a:lnSpc>
              <a:spcBef>
                <a:spcPts val="641"/>
              </a:spcBef>
              <a:buClr>
                <a:srgbClr val="000000"/>
              </a:buClr>
              <a:buFont typeface="Wingdings" charset="2"/>
              <a:buChar char=""/>
            </a:pPr>
            <a:r>
              <a:rPr lang="en-US" sz="3200" b="1" strike="noStrike" spc="-1">
                <a:solidFill>
                  <a:srgbClr val="000000"/>
                </a:solidFill>
                <a:latin typeface="Calibri"/>
                <a:ea typeface="DejaVu Sans"/>
              </a:rPr>
              <a:t>Physicians are the only group of employees who must pay taxes on non-financial grants (e.g. payment of the congress fee by a pharmaceutical company)</a:t>
            </a: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CustomShape 1"/>
          <p:cNvSpPr/>
          <p:nvPr/>
        </p:nvSpPr>
        <p:spPr>
          <a:xfrm>
            <a:off x="457200" y="-26532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1" strike="noStrike" spc="-1">
                <a:solidFill>
                  <a:srgbClr val="000000"/>
                </a:solidFill>
                <a:latin typeface="Calibri"/>
                <a:ea typeface="DejaVu Sans"/>
              </a:rPr>
              <a:t>Future plans of the LOZ</a:t>
            </a:r>
            <a:endParaRPr lang="en-US" sz="4400" b="0" strike="noStrike" spc="-1">
              <a:latin typeface="Arial"/>
            </a:endParaRPr>
          </a:p>
        </p:txBody>
      </p:sp>
      <p:sp>
        <p:nvSpPr>
          <p:cNvPr id="108" name="CustomShape 2"/>
          <p:cNvSpPr/>
          <p:nvPr/>
        </p:nvSpPr>
        <p:spPr>
          <a:xfrm>
            <a:off x="457200" y="73116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spcBef>
                <a:spcPts val="641"/>
              </a:spcBef>
              <a:buClr>
                <a:srgbClr val="000000"/>
              </a:buClr>
              <a:buFont typeface="Arial"/>
              <a:buChar char="•"/>
            </a:pPr>
            <a:r>
              <a:rPr lang="en-US" sz="2800" b="1" strike="noStrike" spc="-1">
                <a:solidFill>
                  <a:srgbClr val="000000"/>
                </a:solidFill>
                <a:latin typeface="Calibri"/>
                <a:ea typeface="DejaVu Sans"/>
              </a:rPr>
              <a:t>Salary differentiation – better salaries for better physicians, salary increase depending on the number of years worked</a:t>
            </a:r>
            <a:endParaRPr lang="en-US" sz="2800" b="0" strike="noStrike" spc="-1">
              <a:latin typeface="Arial"/>
            </a:endParaRPr>
          </a:p>
          <a:p>
            <a:pPr marL="343080" indent="-342360">
              <a:lnSpc>
                <a:spcPct val="100000"/>
              </a:lnSpc>
              <a:spcBef>
                <a:spcPts val="641"/>
              </a:spcBef>
              <a:buClr>
                <a:srgbClr val="000000"/>
              </a:buClr>
              <a:buFont typeface="Arial"/>
              <a:buChar char="•"/>
            </a:pPr>
            <a:r>
              <a:rPr lang="en-US" sz="2800" b="1" strike="noStrike" spc="-1">
                <a:solidFill>
                  <a:srgbClr val="000000"/>
                </a:solidFill>
                <a:latin typeface="Calibri"/>
                <a:ea typeface="DejaVu Sans"/>
              </a:rPr>
              <a:t>Think – Tank LOZ</a:t>
            </a:r>
            <a:endParaRPr lang="en-US" sz="2800" b="0" strike="noStrike" spc="-1">
              <a:latin typeface="Arial"/>
            </a:endParaRPr>
          </a:p>
          <a:p>
            <a:pPr marL="343080" indent="-342360">
              <a:lnSpc>
                <a:spcPct val="100000"/>
              </a:lnSpc>
              <a:spcBef>
                <a:spcPts val="641"/>
              </a:spcBef>
              <a:buClr>
                <a:srgbClr val="000000"/>
              </a:buClr>
              <a:buFont typeface="Arial"/>
              <a:buChar char="•"/>
            </a:pPr>
            <a:r>
              <a:rPr lang="en-US" sz="2800" b="1" strike="noStrike" spc="-1">
                <a:solidFill>
                  <a:srgbClr val="000000"/>
                </a:solidFill>
                <a:latin typeface="Calibri"/>
                <a:ea typeface="DejaVu Sans"/>
              </a:rPr>
              <a:t>Review of the activity of the Ministry of Health and financial groups in the health care sector</a:t>
            </a:r>
            <a:endParaRPr lang="en-US" sz="2800" b="0" strike="noStrike" spc="-1">
              <a:latin typeface="Arial"/>
            </a:endParaRPr>
          </a:p>
          <a:p>
            <a:pPr marL="343080" indent="-342360">
              <a:lnSpc>
                <a:spcPct val="100000"/>
              </a:lnSpc>
              <a:spcBef>
                <a:spcPts val="641"/>
              </a:spcBef>
              <a:buClr>
                <a:srgbClr val="000000"/>
              </a:buClr>
              <a:buFont typeface="Arial"/>
              <a:buChar char="•"/>
            </a:pPr>
            <a:r>
              <a:rPr lang="en-US" sz="2800" b="1" strike="noStrike" spc="-1">
                <a:solidFill>
                  <a:srgbClr val="000000"/>
                </a:solidFill>
                <a:latin typeface="Calibri"/>
                <a:ea typeface="DejaVu Sans"/>
              </a:rPr>
              <a:t>Pressure to increase efficiency in the health care sector, build state endpoint hospitals</a:t>
            </a:r>
            <a:endParaRPr lang="en-US" sz="2800" b="0" strike="noStrike" spc="-1">
              <a:latin typeface="Arial"/>
            </a:endParaRPr>
          </a:p>
        </p:txBody>
      </p:sp>
      <p:pic>
        <p:nvPicPr>
          <p:cNvPr id="109" name="Obrázok 108"/>
          <p:cNvPicPr/>
          <p:nvPr/>
        </p:nvPicPr>
        <p:blipFill>
          <a:blip r:embed="rId2"/>
          <a:stretch/>
        </p:blipFill>
        <p:spPr>
          <a:xfrm>
            <a:off x="0" y="4584960"/>
            <a:ext cx="9235440" cy="231732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Obrázok 5"/>
          <p:cNvPicPr/>
          <p:nvPr/>
        </p:nvPicPr>
        <p:blipFill>
          <a:blip r:embed="rId2"/>
          <a:stretch/>
        </p:blipFill>
        <p:spPr>
          <a:xfrm>
            <a:off x="-33120" y="1008000"/>
            <a:ext cx="9273240" cy="6126120"/>
          </a:xfrm>
          <a:prstGeom prst="rect">
            <a:avLst/>
          </a:prstGeom>
          <a:ln>
            <a:noFill/>
          </a:ln>
        </p:spPr>
      </p:pic>
      <p:sp>
        <p:nvSpPr>
          <p:cNvPr id="111" name="CustomShape 1"/>
          <p:cNvSpPr/>
          <p:nvPr/>
        </p:nvSpPr>
        <p:spPr>
          <a:xfrm>
            <a:off x="633600" y="-50760"/>
            <a:ext cx="7961400" cy="914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000" b="1" strike="noStrike" spc="-1">
                <a:solidFill>
                  <a:srgbClr val="000000"/>
                </a:solidFill>
                <a:latin typeface="Calibri"/>
                <a:ea typeface="DejaVu Sans"/>
              </a:rPr>
              <a:t>THANK YOU FOR YOUR ATTENTION</a:t>
            </a:r>
            <a:endParaRPr lang="en-US" sz="4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1" strike="noStrike" spc="-1">
                <a:solidFill>
                  <a:srgbClr val="000000"/>
                </a:solidFill>
                <a:latin typeface="Calibri"/>
                <a:ea typeface="DejaVu Sans"/>
              </a:rPr>
              <a:t>Basic information about the LOZ</a:t>
            </a:r>
            <a:endParaRPr lang="en-US" sz="4400" b="0" strike="noStrike" spc="-1">
              <a:latin typeface="Arial"/>
            </a:endParaRPr>
          </a:p>
        </p:txBody>
      </p:sp>
      <p:sp>
        <p:nvSpPr>
          <p:cNvPr id="79"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641"/>
              </a:spcBef>
            </a:pPr>
            <a:endParaRPr lang="en-US" sz="1800" b="0" strike="noStrike" spc="-1">
              <a:latin typeface="Arial"/>
            </a:endParaRPr>
          </a:p>
          <a:p>
            <a:pPr marL="343080" indent="-342360">
              <a:lnSpc>
                <a:spcPct val="100000"/>
              </a:lnSpc>
              <a:spcBef>
                <a:spcPts val="641"/>
              </a:spcBef>
              <a:buClr>
                <a:srgbClr val="000000"/>
              </a:buClr>
              <a:buFont typeface="Arial"/>
              <a:buChar char="•"/>
            </a:pPr>
            <a:r>
              <a:rPr lang="en-US" sz="3200" b="1" strike="noStrike" spc="-1">
                <a:solidFill>
                  <a:srgbClr val="000000"/>
                </a:solidFill>
                <a:latin typeface="Calibri"/>
                <a:ea typeface="DejaVu Sans"/>
              </a:rPr>
              <a:t>Year of establishment: 27 April 1996</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1" strike="noStrike" spc="-1">
                <a:solidFill>
                  <a:srgbClr val="000000"/>
                </a:solidFill>
                <a:latin typeface="Calibri"/>
                <a:ea typeface="DejaVu Sans"/>
              </a:rPr>
              <a:t>Chairman of the LOZ: MUDr. Peter Visolajský </a:t>
            </a:r>
            <a:endParaRPr lang="en-US" sz="3200" b="0" strike="noStrike" spc="-1">
              <a:latin typeface="Arial"/>
            </a:endParaRPr>
          </a:p>
          <a:p>
            <a:pPr>
              <a:lnSpc>
                <a:spcPct val="100000"/>
              </a:lnSpc>
              <a:spcBef>
                <a:spcPts val="641"/>
              </a:spcBef>
            </a:pPr>
            <a:endParaRPr lang="en-US" sz="3200" b="0" strike="noStrike" spc="-1">
              <a:latin typeface="Arial"/>
            </a:endParaRPr>
          </a:p>
          <a:p>
            <a:pPr algn="ctr">
              <a:lnSpc>
                <a:spcPct val="100000"/>
              </a:lnSpc>
              <a:spcBef>
                <a:spcPts val="641"/>
              </a:spcBef>
            </a:pPr>
            <a:r>
              <a:rPr lang="en-US" sz="3200" b="1" strike="noStrike" spc="-1">
                <a:solidFill>
                  <a:srgbClr val="000000"/>
                </a:solidFill>
                <a:latin typeface="Calibri"/>
                <a:ea typeface="DejaVu Sans"/>
              </a:rPr>
              <a:t>Trade Union of Physicians includes app.  50 % of physicians in all faculty hospitals in Slovakia, which are pillars of Slovak health care sector. </a:t>
            </a: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1" strike="noStrike" spc="-1">
                <a:solidFill>
                  <a:srgbClr val="000000"/>
                </a:solidFill>
                <a:latin typeface="Calibri"/>
                <a:ea typeface="DejaVu Sans"/>
              </a:rPr>
              <a:t>Basic information about the LOZ II</a:t>
            </a:r>
            <a:endParaRPr lang="en-US" sz="4400" b="0" strike="noStrike" spc="-1">
              <a:latin typeface="Arial"/>
            </a:endParaRPr>
          </a:p>
        </p:txBody>
      </p:sp>
      <p:sp>
        <p:nvSpPr>
          <p:cNvPr id="81"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641"/>
              </a:spcBef>
            </a:pPr>
            <a:r>
              <a:rPr lang="en-US" sz="3200" b="1" u="sng" strike="noStrike" spc="-1">
                <a:solidFill>
                  <a:srgbClr val="000000"/>
                </a:solidFill>
                <a:uFillTx/>
                <a:latin typeface="Calibri"/>
                <a:ea typeface="DejaVu Sans"/>
              </a:rPr>
              <a:t>Mission and vision of the LOZ</a:t>
            </a:r>
            <a:endParaRPr lang="en-US" sz="3200" b="0" strike="noStrike" spc="-1">
              <a:latin typeface="Arial"/>
            </a:endParaRPr>
          </a:p>
          <a:p>
            <a:pPr indent="-216000" algn="just">
              <a:lnSpc>
                <a:spcPct val="100000"/>
              </a:lnSpc>
              <a:spcBef>
                <a:spcPts val="641"/>
              </a:spcBef>
              <a:buClr>
                <a:srgbClr val="000000"/>
              </a:buClr>
              <a:buFont typeface="Wingdings" charset="2"/>
              <a:buChar char=""/>
            </a:pPr>
            <a:r>
              <a:rPr lang="en-US" sz="3200" b="1" strike="noStrike" spc="-1">
                <a:solidFill>
                  <a:srgbClr val="000000"/>
                </a:solidFill>
                <a:latin typeface="Calibri"/>
                <a:ea typeface="DejaVu Sans"/>
              </a:rPr>
              <a:t>Improve the position of physicians and health care professionals in the Slovak Republic</a:t>
            </a:r>
            <a:endParaRPr lang="en-US" sz="3200" b="0" strike="noStrike" spc="-1">
              <a:latin typeface="Arial"/>
            </a:endParaRPr>
          </a:p>
          <a:p>
            <a:pPr indent="-216000" algn="just">
              <a:lnSpc>
                <a:spcPct val="100000"/>
              </a:lnSpc>
              <a:spcBef>
                <a:spcPts val="641"/>
              </a:spcBef>
              <a:buClr>
                <a:srgbClr val="000000"/>
              </a:buClr>
              <a:buFont typeface="Wingdings" charset="2"/>
              <a:buChar char=""/>
            </a:pPr>
            <a:r>
              <a:rPr lang="en-US" sz="3200" b="1" strike="noStrike" spc="-1">
                <a:solidFill>
                  <a:srgbClr val="000000"/>
                </a:solidFill>
                <a:latin typeface="Calibri"/>
                <a:ea typeface="DejaVu Sans"/>
              </a:rPr>
              <a:t>Protect and defend their economic and social rights in legal manner</a:t>
            </a:r>
            <a:endParaRPr lang="en-US" sz="3200" b="0" strike="noStrike" spc="-1">
              <a:latin typeface="Arial"/>
            </a:endParaRPr>
          </a:p>
          <a:p>
            <a:pPr indent="-216000" algn="just">
              <a:lnSpc>
                <a:spcPct val="100000"/>
              </a:lnSpc>
              <a:spcBef>
                <a:spcPts val="641"/>
              </a:spcBef>
              <a:buClr>
                <a:srgbClr val="000000"/>
              </a:buClr>
              <a:buFont typeface="Wingdings" charset="2"/>
              <a:buChar char=""/>
            </a:pPr>
            <a:r>
              <a:rPr lang="en-US" sz="3200" b="1" strike="noStrike" spc="-1">
                <a:solidFill>
                  <a:srgbClr val="000000"/>
                </a:solidFill>
                <a:latin typeface="Calibri"/>
                <a:ea typeface="DejaVu Sans"/>
              </a:rPr>
              <a:t>Coordinate activities of LOZ branches</a:t>
            </a:r>
            <a:endParaRPr lang="en-US" sz="3200" b="0" strike="noStrike" spc="-1">
              <a:latin typeface="Arial"/>
            </a:endParaRPr>
          </a:p>
          <a:p>
            <a:pPr indent="-216000" algn="just">
              <a:lnSpc>
                <a:spcPct val="100000"/>
              </a:lnSpc>
              <a:spcBef>
                <a:spcPts val="641"/>
              </a:spcBef>
              <a:buClr>
                <a:srgbClr val="000000"/>
              </a:buClr>
              <a:buFont typeface="Wingdings" charset="2"/>
              <a:buChar char=""/>
            </a:pPr>
            <a:r>
              <a:rPr lang="en-US" sz="3200" b="1" strike="noStrike" spc="-1">
                <a:solidFill>
                  <a:srgbClr val="000000"/>
                </a:solidFill>
                <a:latin typeface="Calibri"/>
                <a:ea typeface="DejaVu Sans"/>
              </a:rPr>
              <a:t>Cooperate with trade unions in surrounding countries</a:t>
            </a: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4400" b="1" strike="noStrike" spc="-1">
                <a:solidFill>
                  <a:srgbClr val="000000"/>
                </a:solidFill>
                <a:latin typeface="Calibri"/>
                <a:ea typeface="DejaVu Sans"/>
              </a:rPr>
              <a:t>Accomplishments of the LOZ</a:t>
            </a:r>
            <a:endParaRPr lang="en-US" sz="4400" b="0" strike="noStrike" spc="-1">
              <a:latin typeface="Arial"/>
            </a:endParaRPr>
          </a:p>
        </p:txBody>
      </p:sp>
      <p:sp>
        <p:nvSpPr>
          <p:cNvPr id="83" name="CustomShape 2"/>
          <p:cNvSpPr/>
          <p:nvPr/>
        </p:nvSpPr>
        <p:spPr>
          <a:xfrm>
            <a:off x="457200" y="1600200"/>
            <a:ext cx="8228880" cy="4687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indent="-216000">
              <a:lnSpc>
                <a:spcPct val="100000"/>
              </a:lnSpc>
              <a:spcBef>
                <a:spcPts val="641"/>
              </a:spcBef>
              <a:buClr>
                <a:srgbClr val="000000"/>
              </a:buClr>
              <a:buFont typeface="Wingdings" charset="2"/>
              <a:buChar char=""/>
            </a:pPr>
            <a:r>
              <a:rPr lang="en-US" sz="2700" b="1" strike="noStrike" spc="-1" dirty="0">
                <a:solidFill>
                  <a:srgbClr val="000000"/>
                </a:solidFill>
                <a:latin typeface="Calibri"/>
                <a:ea typeface="DejaVu Sans"/>
              </a:rPr>
              <a:t> Activities that led to stopping the privatization of state hospitals</a:t>
            </a:r>
            <a:endParaRPr lang="en-US" sz="2700" b="0" strike="noStrike" spc="-1" dirty="0">
              <a:latin typeface="Arial"/>
            </a:endParaRPr>
          </a:p>
          <a:p>
            <a:pPr indent="-216000">
              <a:lnSpc>
                <a:spcPct val="100000"/>
              </a:lnSpc>
              <a:spcBef>
                <a:spcPts val="641"/>
              </a:spcBef>
              <a:buClr>
                <a:srgbClr val="000000"/>
              </a:buClr>
              <a:buFont typeface="Wingdings" charset="2"/>
              <a:buChar char=""/>
            </a:pPr>
            <a:r>
              <a:rPr lang="en-US" sz="2700" b="1" strike="noStrike" spc="-1" dirty="0">
                <a:solidFill>
                  <a:srgbClr val="000000"/>
                </a:solidFill>
                <a:latin typeface="Calibri"/>
                <a:ea typeface="DejaVu Sans"/>
              </a:rPr>
              <a:t> Increase of salaries of physicians and annual salary increase depending on the salary growth in the national economy</a:t>
            </a:r>
            <a:endParaRPr lang="en-US" sz="2700" b="0" strike="noStrike" spc="-1" dirty="0">
              <a:latin typeface="Arial"/>
            </a:endParaRPr>
          </a:p>
          <a:p>
            <a:pPr indent="-216000">
              <a:lnSpc>
                <a:spcPct val="100000"/>
              </a:lnSpc>
              <a:spcBef>
                <a:spcPts val="641"/>
              </a:spcBef>
              <a:buClr>
                <a:srgbClr val="000000"/>
              </a:buClr>
              <a:buFont typeface="Wingdings" charset="2"/>
              <a:buChar char=""/>
            </a:pPr>
            <a:r>
              <a:rPr lang="en-US" sz="2700" b="1" strike="noStrike" spc="-1" dirty="0">
                <a:solidFill>
                  <a:srgbClr val="000000"/>
                </a:solidFill>
                <a:latin typeface="Calibri"/>
                <a:ea typeface="DejaVu Sans"/>
              </a:rPr>
              <a:t> Initiation of introduction of the DRG</a:t>
            </a:r>
            <a:endParaRPr lang="en-US" sz="2700" b="0" strike="noStrike" spc="-1" dirty="0">
              <a:latin typeface="Arial"/>
            </a:endParaRPr>
          </a:p>
          <a:p>
            <a:pPr indent="-216000">
              <a:lnSpc>
                <a:spcPct val="100000"/>
              </a:lnSpc>
              <a:spcBef>
                <a:spcPts val="641"/>
              </a:spcBef>
              <a:buClr>
                <a:srgbClr val="000000"/>
              </a:buClr>
              <a:buFont typeface="Wingdings" charset="2"/>
              <a:buChar char=""/>
            </a:pPr>
            <a:r>
              <a:rPr lang="en-US" sz="2700" b="1" strike="noStrike" spc="-1" dirty="0">
                <a:solidFill>
                  <a:srgbClr val="000000"/>
                </a:solidFill>
                <a:latin typeface="Calibri"/>
                <a:ea typeface="DejaVu Sans"/>
              </a:rPr>
              <a:t> Partial improvement of adherence of the </a:t>
            </a:r>
            <a:r>
              <a:rPr lang="en-US" sz="2700" b="1" strike="noStrike" spc="-1" dirty="0" err="1">
                <a:solidFill>
                  <a:srgbClr val="000000"/>
                </a:solidFill>
                <a:latin typeface="Calibri"/>
                <a:ea typeface="DejaVu Sans"/>
              </a:rPr>
              <a:t>Labour</a:t>
            </a:r>
            <a:r>
              <a:rPr lang="en-US" sz="2700" b="1" strike="noStrike" spc="-1" dirty="0">
                <a:solidFill>
                  <a:srgbClr val="000000"/>
                </a:solidFill>
                <a:latin typeface="Calibri"/>
                <a:ea typeface="DejaVu Sans"/>
              </a:rPr>
              <a:t> Code and the decree concerning minimum material and personnel requirements in all health care facilities in Slovakia</a:t>
            </a:r>
            <a:endParaRPr lang="en-US" sz="2700" b="0" strike="noStrike" spc="-1" dirty="0">
              <a:latin typeface="Arial"/>
            </a:endParaRPr>
          </a:p>
          <a:p>
            <a:pPr indent="-216000">
              <a:lnSpc>
                <a:spcPct val="100000"/>
              </a:lnSpc>
              <a:spcBef>
                <a:spcPts val="641"/>
              </a:spcBef>
              <a:buClr>
                <a:srgbClr val="000000"/>
              </a:buClr>
              <a:buFont typeface="Wingdings" charset="2"/>
              <a:buChar char=""/>
            </a:pPr>
            <a:r>
              <a:rPr lang="en-US" sz="2700" b="1" strike="noStrike" spc="-1" dirty="0">
                <a:solidFill>
                  <a:srgbClr val="000000"/>
                </a:solidFill>
                <a:latin typeface="Calibri"/>
                <a:ea typeface="DejaVu Sans"/>
              </a:rPr>
              <a:t> Physicians have become protected persons by law</a:t>
            </a:r>
            <a:endParaRPr lang="en-US" sz="2700" b="0" strike="noStrike" spc="-1" dirty="0">
              <a:latin typeface="Arial"/>
            </a:endParaRPr>
          </a:p>
        </p:txBody>
      </p:sp>
      <p:sp>
        <p:nvSpPr>
          <p:cNvPr id="84" name="CustomShape 3"/>
          <p:cNvSpPr/>
          <p:nvPr/>
        </p:nvSpPr>
        <p:spPr>
          <a:xfrm>
            <a:off x="285480" y="1215360"/>
            <a:ext cx="8547480" cy="76032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1" strike="noStrike" spc="-1" dirty="0">
                <a:solidFill>
                  <a:srgbClr val="000000"/>
                </a:solidFill>
                <a:latin typeface="Calibri"/>
                <a:ea typeface="DejaVu Sans"/>
              </a:rPr>
              <a:t>Other activities of the LOZ</a:t>
            </a:r>
            <a:endParaRPr lang="en-US" sz="4400" b="0" strike="noStrike" spc="-1" dirty="0">
              <a:latin typeface="Arial"/>
            </a:endParaRPr>
          </a:p>
        </p:txBody>
      </p:sp>
      <p:sp>
        <p:nvSpPr>
          <p:cNvPr id="86"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77500" lnSpcReduction="20000"/>
          </a:bodyPr>
          <a:lstStyle/>
          <a:p>
            <a:pPr marL="343080" indent="-342360">
              <a:lnSpc>
                <a:spcPct val="100000"/>
              </a:lnSpc>
              <a:spcBef>
                <a:spcPts val="641"/>
              </a:spcBef>
              <a:buClr>
                <a:srgbClr val="000000"/>
              </a:buClr>
              <a:buFont typeface="Wingdings" charset="2"/>
              <a:buChar char=""/>
            </a:pPr>
            <a:r>
              <a:rPr lang="en-US" sz="3200" b="1" i="1" strike="noStrike" spc="-1" dirty="0" err="1">
                <a:solidFill>
                  <a:srgbClr val="000000"/>
                </a:solidFill>
                <a:latin typeface="Calibri"/>
                <a:ea typeface="DejaVu Sans"/>
              </a:rPr>
              <a:t>Ďakujem</a:t>
            </a:r>
            <a:r>
              <a:rPr lang="en-US" sz="3200" b="1" i="1" strike="noStrike" spc="-1" dirty="0">
                <a:solidFill>
                  <a:srgbClr val="000000"/>
                </a:solidFill>
                <a:latin typeface="Calibri"/>
                <a:ea typeface="DejaVu Sans"/>
              </a:rPr>
              <a:t>, </a:t>
            </a:r>
            <a:r>
              <a:rPr lang="en-US" sz="3200" b="1" i="1" strike="noStrike" spc="-1" dirty="0" err="1">
                <a:solidFill>
                  <a:srgbClr val="000000"/>
                </a:solidFill>
                <a:latin typeface="Calibri"/>
                <a:ea typeface="DejaVu Sans"/>
              </a:rPr>
              <a:t>úplatky</a:t>
            </a:r>
            <a:r>
              <a:rPr lang="en-US" sz="3200" b="1" i="1" strike="noStrike" spc="-1" dirty="0">
                <a:solidFill>
                  <a:srgbClr val="000000"/>
                </a:solidFill>
                <a:latin typeface="Calibri"/>
                <a:ea typeface="DejaVu Sans"/>
              </a:rPr>
              <a:t> </a:t>
            </a:r>
            <a:r>
              <a:rPr lang="en-US" sz="3200" b="1" i="1" strike="noStrike" spc="-1" dirty="0" err="1">
                <a:solidFill>
                  <a:srgbClr val="000000"/>
                </a:solidFill>
                <a:latin typeface="Calibri"/>
                <a:ea typeface="DejaVu Sans"/>
              </a:rPr>
              <a:t>neberiem</a:t>
            </a:r>
            <a:r>
              <a:rPr lang="en-US" sz="3200" b="1" i="1" strike="noStrike" spc="-1" dirty="0">
                <a:solidFill>
                  <a:srgbClr val="000000"/>
                </a:solidFill>
                <a:latin typeface="Calibri"/>
                <a:ea typeface="DejaVu Sans"/>
              </a:rPr>
              <a:t> (Thank you, I do not take bribes)</a:t>
            </a:r>
            <a:r>
              <a:rPr lang="en-US" sz="3200" b="1" strike="noStrike" spc="-1" dirty="0">
                <a:solidFill>
                  <a:srgbClr val="000000"/>
                </a:solidFill>
                <a:latin typeface="Calibri"/>
                <a:ea typeface="DejaVu Sans"/>
              </a:rPr>
              <a:t> initiative - public declaration of physicians on non-accepting bribes (with the recognition of the study of the European Union on corruption)</a:t>
            </a:r>
            <a:endParaRPr lang="en-US" sz="3200" b="0" strike="noStrike" spc="-1" dirty="0">
              <a:latin typeface="Arial"/>
            </a:endParaRPr>
          </a:p>
          <a:p>
            <a:pPr marL="343080" indent="-342360">
              <a:lnSpc>
                <a:spcPct val="100000"/>
              </a:lnSpc>
              <a:spcBef>
                <a:spcPts val="641"/>
              </a:spcBef>
              <a:buClr>
                <a:srgbClr val="000000"/>
              </a:buClr>
              <a:buFont typeface="Wingdings" charset="2"/>
              <a:buChar char=""/>
            </a:pPr>
            <a:r>
              <a:rPr lang="en-US" sz="3200" b="1" strike="noStrike" spc="-1" dirty="0">
                <a:solidFill>
                  <a:srgbClr val="000000"/>
                </a:solidFill>
                <a:latin typeface="Calibri"/>
                <a:ea typeface="DejaVu Sans"/>
              </a:rPr>
              <a:t>Filing to the European Commission concerning financial group PENTA (it own a health insurance company – 2</a:t>
            </a:r>
            <a:r>
              <a:rPr lang="en-US" sz="3200" b="1" strike="noStrike" spc="-1" baseline="30000" dirty="0">
                <a:solidFill>
                  <a:srgbClr val="000000"/>
                </a:solidFill>
                <a:latin typeface="Calibri"/>
                <a:ea typeface="DejaVu Sans"/>
              </a:rPr>
              <a:t>nd</a:t>
            </a:r>
            <a:r>
              <a:rPr lang="en-US" sz="3200" b="1" strike="noStrike" spc="-1" dirty="0">
                <a:solidFill>
                  <a:srgbClr val="000000"/>
                </a:solidFill>
                <a:latin typeface="Calibri"/>
                <a:ea typeface="DejaVu Sans"/>
              </a:rPr>
              <a:t> biggest one, hospitals, clinics, laboratories, pharmacies, drugs manufacturing plant, it has significant influence on the ministry of health)</a:t>
            </a:r>
            <a:endParaRPr lang="en-US" sz="3200" b="0" strike="noStrike" spc="-1" dirty="0">
              <a:latin typeface="Arial"/>
            </a:endParaRPr>
          </a:p>
          <a:p>
            <a:pPr marL="343080" indent="-342360">
              <a:lnSpc>
                <a:spcPct val="100000"/>
              </a:lnSpc>
              <a:spcBef>
                <a:spcPts val="641"/>
              </a:spcBef>
              <a:buClr>
                <a:srgbClr val="000000"/>
              </a:buClr>
              <a:buFont typeface="Wingdings" charset="2"/>
              <a:buChar char=""/>
            </a:pPr>
            <a:r>
              <a:rPr lang="en-US" sz="3200" b="1" strike="noStrike" spc="-1" dirty="0">
                <a:solidFill>
                  <a:srgbClr val="000000"/>
                </a:solidFill>
                <a:latin typeface="Calibri"/>
                <a:ea typeface="DejaVu Sans"/>
              </a:rPr>
              <a:t>Suspension of the buildup of a Central Slovak Hospital in the form of PPP</a:t>
            </a:r>
            <a:endParaRPr lang="en-US" sz="3200" b="0" strike="noStrike" spc="-1" dirty="0">
              <a:latin typeface="Arial"/>
            </a:endParaRPr>
          </a:p>
          <a:p>
            <a:pPr marL="343080" indent="-342360">
              <a:lnSpc>
                <a:spcPct val="100000"/>
              </a:lnSpc>
              <a:spcBef>
                <a:spcPts val="641"/>
              </a:spcBef>
              <a:buClr>
                <a:srgbClr val="000000"/>
              </a:buClr>
              <a:buFont typeface="Wingdings" charset="2"/>
              <a:buChar char=""/>
            </a:pPr>
            <a:r>
              <a:rPr lang="en-US" sz="3200" b="1" strike="noStrike" spc="-1" dirty="0">
                <a:solidFill>
                  <a:srgbClr val="000000"/>
                </a:solidFill>
                <a:latin typeface="Calibri"/>
                <a:ea typeface="DejaVu Sans"/>
              </a:rPr>
              <a:t>Pointing out at numerous corruption cases in the health care sector and conclusion of consequences</a:t>
            </a:r>
            <a:endParaRPr lang="en-US" sz="3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sz="5400" b="1" strike="noStrike" spc="-1" dirty="0">
                <a:solidFill>
                  <a:srgbClr val="000000"/>
                </a:solidFill>
                <a:latin typeface="Calibri"/>
                <a:ea typeface="DejaVu Sans"/>
              </a:rPr>
              <a:t>STRIKE</a:t>
            </a:r>
            <a:endParaRPr lang="sk-SK" sz="3200" dirty="0"/>
          </a:p>
        </p:txBody>
      </p:sp>
      <p:pic>
        <p:nvPicPr>
          <p:cNvPr id="6" name="Obrázok 5" descr="demotivation.us_Doctors-strike-_132413338930.jpg"/>
          <p:cNvPicPr>
            <a:picLocks noChangeAspect="1"/>
          </p:cNvPicPr>
          <p:nvPr/>
        </p:nvPicPr>
        <p:blipFill>
          <a:blip r:embed="rId2"/>
          <a:stretch>
            <a:fillRect/>
          </a:stretch>
        </p:blipFill>
        <p:spPr>
          <a:xfrm>
            <a:off x="2043112" y="1357298"/>
            <a:ext cx="5057775" cy="500066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92500" lnSpcReduction="20000"/>
          </a:bodyPr>
          <a:lstStyle/>
          <a:p>
            <a:pPr algn="ctr">
              <a:lnSpc>
                <a:spcPct val="100000"/>
              </a:lnSpc>
            </a:pPr>
            <a:r>
              <a:rPr lang="en-US" sz="4400" b="1" strike="noStrike" spc="-1">
                <a:solidFill>
                  <a:srgbClr val="000000"/>
                </a:solidFill>
                <a:latin typeface="Calibri"/>
                <a:ea typeface="DejaVu Sans"/>
              </a:rPr>
              <a:t>“Strike” and resignations of physicians in 2011</a:t>
            </a:r>
            <a:endParaRPr lang="en-US" sz="4400" b="0" strike="noStrike" spc="-1">
              <a:latin typeface="Arial"/>
            </a:endParaRPr>
          </a:p>
        </p:txBody>
      </p:sp>
      <p:sp>
        <p:nvSpPr>
          <p:cNvPr id="88" name="CustomShape 2"/>
          <p:cNvSpPr/>
          <p:nvPr/>
        </p:nvSpPr>
        <p:spPr>
          <a:xfrm>
            <a:off x="457200" y="1600200"/>
            <a:ext cx="8228880" cy="4687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5000" lnSpcReduction="10000"/>
          </a:bodyPr>
          <a:lstStyle/>
          <a:p>
            <a:pPr>
              <a:lnSpc>
                <a:spcPct val="100000"/>
              </a:lnSpc>
              <a:spcBef>
                <a:spcPts val="641"/>
              </a:spcBef>
            </a:pPr>
            <a:endParaRPr lang="en-US" sz="1800" b="0" strike="noStrike" spc="-1">
              <a:latin typeface="Arial"/>
            </a:endParaRPr>
          </a:p>
          <a:p>
            <a:pPr marL="343080" indent="-342360">
              <a:lnSpc>
                <a:spcPct val="100000"/>
              </a:lnSpc>
              <a:spcBef>
                <a:spcPts val="641"/>
              </a:spcBef>
              <a:buClr>
                <a:srgbClr val="000000"/>
              </a:buClr>
              <a:buFont typeface="Wingdings" charset="2"/>
              <a:buChar char=""/>
            </a:pPr>
            <a:r>
              <a:rPr lang="en-US" sz="3200" b="1" u="sng" strike="noStrike" spc="-1">
                <a:solidFill>
                  <a:srgbClr val="000000"/>
                </a:solidFill>
                <a:uFillTx/>
                <a:latin typeface="Calibri"/>
                <a:ea typeface="DejaVu Sans"/>
              </a:rPr>
              <a:t>Achieved goals:</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1" strike="noStrike" spc="-1">
                <a:solidFill>
                  <a:srgbClr val="000000"/>
                </a:solidFill>
                <a:latin typeface="Calibri"/>
                <a:ea typeface="DejaVu Sans"/>
              </a:rPr>
              <a:t>Suspension of privatisation of state hospitals</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1" strike="noStrike" spc="-1">
                <a:solidFill>
                  <a:srgbClr val="000000"/>
                </a:solidFill>
                <a:latin typeface="Calibri"/>
                <a:ea typeface="DejaVu Sans"/>
              </a:rPr>
              <a:t>Basic salaries of physicians </a:t>
            </a:r>
            <a:r>
              <a:rPr lang="en-US" sz="2600" b="1" strike="noStrike" spc="-1">
                <a:solidFill>
                  <a:srgbClr val="000000"/>
                </a:solidFill>
                <a:latin typeface="Calibri"/>
                <a:ea typeface="DejaVu Sans"/>
              </a:rPr>
              <a:t>(before that, app. EUR 800)</a:t>
            </a:r>
            <a:r>
              <a:rPr lang="en-US" sz="3200" b="1" strike="noStrike" spc="-1">
                <a:solidFill>
                  <a:srgbClr val="000000"/>
                </a:solidFill>
                <a:latin typeface="Calibri"/>
                <a:ea typeface="DejaVu Sans"/>
              </a:rPr>
              <a:t>:</a:t>
            </a:r>
            <a:endParaRPr lang="en-US" sz="3200" b="0" strike="noStrike" spc="-1">
              <a:latin typeface="Arial"/>
            </a:endParaRPr>
          </a:p>
          <a:p>
            <a:pPr marL="343080" indent="-342360">
              <a:lnSpc>
                <a:spcPct val="100000"/>
              </a:lnSpc>
              <a:spcBef>
                <a:spcPts val="519"/>
              </a:spcBef>
            </a:pPr>
            <a:r>
              <a:rPr lang="en-US" sz="2600" b="1" strike="noStrike" spc="-1">
                <a:solidFill>
                  <a:srgbClr val="000000"/>
                </a:solidFill>
                <a:latin typeface="Calibri"/>
                <a:ea typeface="DejaVu Sans"/>
              </a:rPr>
              <a:t>	- EUR 2,097 certified : 2.3 multiple of the average salary in the national economy in 2016</a:t>
            </a:r>
            <a:endParaRPr lang="en-US" sz="2600" b="0" strike="noStrike" spc="-1">
              <a:latin typeface="Arial"/>
            </a:endParaRPr>
          </a:p>
          <a:p>
            <a:pPr marL="343080" indent="-342360">
              <a:lnSpc>
                <a:spcPct val="100000"/>
              </a:lnSpc>
              <a:spcBef>
                <a:spcPts val="519"/>
              </a:spcBef>
            </a:pPr>
            <a:r>
              <a:rPr lang="en-US" sz="2600" b="1" strike="noStrike" spc="-1">
                <a:solidFill>
                  <a:srgbClr val="000000"/>
                </a:solidFill>
                <a:latin typeface="Calibri"/>
                <a:ea typeface="DejaVu Sans"/>
              </a:rPr>
              <a:t>	- EUR 1,140 non-certified: 1.25 multiple of the average salary in the national economy in 2016</a:t>
            </a:r>
            <a:endParaRPr lang="en-US" sz="2600" b="0" strike="noStrike" spc="-1">
              <a:latin typeface="Arial"/>
            </a:endParaRPr>
          </a:p>
          <a:p>
            <a:pPr marL="343080" indent="-342360">
              <a:lnSpc>
                <a:spcPct val="100000"/>
              </a:lnSpc>
              <a:spcBef>
                <a:spcPts val="519"/>
              </a:spcBef>
              <a:buClr>
                <a:srgbClr val="000000"/>
              </a:buClr>
              <a:buFont typeface="Arial"/>
              <a:buChar char="•"/>
            </a:pPr>
            <a:r>
              <a:rPr lang="en-US" sz="3200" b="1" strike="noStrike" spc="-1">
                <a:solidFill>
                  <a:srgbClr val="000000"/>
                </a:solidFill>
                <a:latin typeface="Calibri"/>
                <a:ea typeface="DejaVu Sans"/>
              </a:rPr>
              <a:t>Initiation of introduction of the DRG</a:t>
            </a:r>
            <a:endParaRPr lang="en-US" sz="3200" b="0" strike="noStrike" spc="-1">
              <a:latin typeface="Arial"/>
            </a:endParaRPr>
          </a:p>
          <a:p>
            <a:pPr marL="343080" indent="-342360">
              <a:lnSpc>
                <a:spcPct val="100000"/>
              </a:lnSpc>
              <a:spcBef>
                <a:spcPts val="561"/>
              </a:spcBef>
              <a:buClr>
                <a:srgbClr val="000000"/>
              </a:buClr>
              <a:buFont typeface="Arial"/>
              <a:buChar char="•"/>
            </a:pPr>
            <a:r>
              <a:rPr lang="en-US" sz="3200" b="1" strike="noStrike" spc="-1">
                <a:solidFill>
                  <a:srgbClr val="000000"/>
                </a:solidFill>
                <a:latin typeface="Calibri"/>
                <a:ea typeface="DejaVu Sans"/>
              </a:rPr>
              <a:t>Improvement of adherence to the Labour Code </a:t>
            </a:r>
            <a:r>
              <a:rPr lang="en-US" sz="2800" b="1" strike="noStrike" spc="-1">
                <a:solidFill>
                  <a:srgbClr val="000000"/>
                </a:solidFill>
                <a:latin typeface="Calibri"/>
                <a:ea typeface="DejaVu Sans"/>
              </a:rPr>
              <a:t>and the decree concerning minimum material and personnel requirements</a:t>
            </a:r>
            <a:endParaRPr lang="en-US" sz="2800" b="0" strike="noStrike" spc="-1">
              <a:latin typeface="Arial"/>
            </a:endParaRPr>
          </a:p>
        </p:txBody>
      </p:sp>
      <p:sp>
        <p:nvSpPr>
          <p:cNvPr id="89" name="CustomShape 3"/>
          <p:cNvSpPr/>
          <p:nvPr/>
        </p:nvSpPr>
        <p:spPr>
          <a:xfrm>
            <a:off x="197280" y="1215360"/>
            <a:ext cx="8724240" cy="7603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200" b="1" strike="noStrike" spc="-1">
                <a:solidFill>
                  <a:srgbClr val="000000"/>
                </a:solidFill>
                <a:latin typeface="Calibri"/>
                <a:ea typeface="DejaVu Sans"/>
              </a:rPr>
              <a:t>(based on mass resignation letters of 29% hospital physicians in 2011</a:t>
            </a:r>
            <a:endParaRPr lang="en-US" sz="2200" b="0" strike="noStrike" spc="-1">
              <a:latin typeface="Arial"/>
            </a:endParaRPr>
          </a:p>
          <a:p>
            <a:pPr>
              <a:lnSpc>
                <a:spcPct val="100000"/>
              </a:lnSpc>
            </a:pPr>
            <a:r>
              <a:rPr lang="en-US" sz="2200" b="1" strike="noStrike" spc="-1">
                <a:solidFill>
                  <a:srgbClr val="000000"/>
                </a:solidFill>
                <a:latin typeface="Calibri"/>
                <a:ea typeface="DejaVu Sans"/>
              </a:rPr>
              <a:t>             thanks to cooperation with Czech Trade Union of Physicians)</a:t>
            </a:r>
            <a:endParaRPr lang="en-US" sz="2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4400" b="1" strike="noStrike" spc="-1">
                <a:solidFill>
                  <a:srgbClr val="000000"/>
                </a:solidFill>
                <a:latin typeface="Calibri"/>
                <a:ea typeface="DejaVu Sans"/>
              </a:rPr>
              <a:t> Resignations from shifts in 2017</a:t>
            </a:r>
            <a:endParaRPr lang="en-US" sz="4400" b="0" strike="noStrike" spc="-1">
              <a:latin typeface="Arial"/>
            </a:endParaRPr>
          </a:p>
        </p:txBody>
      </p:sp>
      <p:sp>
        <p:nvSpPr>
          <p:cNvPr id="91" name="CustomShape 2"/>
          <p:cNvSpPr/>
          <p:nvPr/>
        </p:nvSpPr>
        <p:spPr>
          <a:xfrm>
            <a:off x="457200" y="1600200"/>
            <a:ext cx="8228880" cy="4687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77500" lnSpcReduction="20000"/>
          </a:bodyPr>
          <a:lstStyle/>
          <a:p>
            <a:pPr marL="343080" indent="-342360">
              <a:lnSpc>
                <a:spcPct val="100000"/>
              </a:lnSpc>
              <a:spcBef>
                <a:spcPts val="641"/>
              </a:spcBef>
              <a:buClr>
                <a:srgbClr val="000000"/>
              </a:buClr>
              <a:buFont typeface="Wingdings" charset="2"/>
              <a:buChar char=""/>
            </a:pPr>
            <a:r>
              <a:rPr lang="en-US" sz="3200" b="1" u="sng" strike="noStrike" spc="-1">
                <a:solidFill>
                  <a:srgbClr val="000000"/>
                </a:solidFill>
                <a:uFillTx/>
                <a:latin typeface="Calibri"/>
                <a:ea typeface="DejaVu Sans"/>
              </a:rPr>
              <a:t>Reason</a:t>
            </a:r>
            <a:r>
              <a:rPr lang="en-US" sz="3200" b="1" strike="noStrike" spc="-1">
                <a:solidFill>
                  <a:srgbClr val="000000"/>
                </a:solidFill>
                <a:latin typeface="Calibri"/>
                <a:ea typeface="DejaVu Sans"/>
              </a:rPr>
              <a:t>: </a:t>
            </a:r>
            <a:endParaRPr lang="en-US" sz="3200" b="0" strike="noStrike" spc="-1">
              <a:latin typeface="Arial"/>
            </a:endParaRPr>
          </a:p>
          <a:p>
            <a:pPr marL="343080" indent="-342360">
              <a:lnSpc>
                <a:spcPct val="100000"/>
              </a:lnSpc>
              <a:spcBef>
                <a:spcPts val="641"/>
              </a:spcBef>
            </a:pPr>
            <a:r>
              <a:rPr lang="en-US" sz="3200" b="1" strike="noStrike" spc="-1">
                <a:solidFill>
                  <a:srgbClr val="000000"/>
                </a:solidFill>
                <a:latin typeface="Calibri"/>
                <a:ea typeface="DejaVu Sans"/>
              </a:rPr>
              <a:t>	The Minister of Health wanted to freeze salary coefficients of physicians</a:t>
            </a:r>
            <a:endParaRPr lang="en-US" sz="3200" b="0" strike="noStrike" spc="-1">
              <a:latin typeface="Arial"/>
            </a:endParaRPr>
          </a:p>
          <a:p>
            <a:pPr marL="343080" indent="-342360">
              <a:lnSpc>
                <a:spcPct val="100000"/>
              </a:lnSpc>
              <a:spcBef>
                <a:spcPts val="641"/>
              </a:spcBef>
              <a:buClr>
                <a:srgbClr val="000000"/>
              </a:buClr>
              <a:buFont typeface="Wingdings" charset="2"/>
              <a:buChar char=""/>
            </a:pPr>
            <a:r>
              <a:rPr lang="en-US" sz="3200" b="1" u="sng" strike="noStrike" spc="-1">
                <a:solidFill>
                  <a:srgbClr val="000000"/>
                </a:solidFill>
                <a:uFillTx/>
                <a:latin typeface="Calibri"/>
                <a:ea typeface="DejaVu Sans"/>
              </a:rPr>
              <a:t>Procedure</a:t>
            </a:r>
            <a:r>
              <a:rPr lang="en-US" sz="3200" b="1" strike="noStrike" spc="-1">
                <a:solidFill>
                  <a:srgbClr val="000000"/>
                </a:solidFill>
                <a:latin typeface="Calibri"/>
                <a:ea typeface="DejaVu Sans"/>
              </a:rPr>
              <a:t>:</a:t>
            </a:r>
            <a:endParaRPr lang="en-US" sz="3200" b="0" strike="noStrike" spc="-1">
              <a:latin typeface="Arial"/>
            </a:endParaRPr>
          </a:p>
          <a:p>
            <a:pPr marL="343080" indent="-342360">
              <a:lnSpc>
                <a:spcPct val="100000"/>
              </a:lnSpc>
              <a:spcBef>
                <a:spcPts val="641"/>
              </a:spcBef>
            </a:pPr>
            <a:r>
              <a:rPr lang="en-US" sz="3200" b="1" strike="noStrike" spc="-1">
                <a:solidFill>
                  <a:srgbClr val="000000"/>
                </a:solidFill>
                <a:latin typeface="Calibri"/>
                <a:ea typeface="DejaVu Sans"/>
              </a:rPr>
              <a:t>	- Resignations from shifts in many university hospitals (possible threat to operability of hospitals)</a:t>
            </a:r>
            <a:endParaRPr lang="en-US" sz="3200" b="0" strike="noStrike" spc="-1">
              <a:latin typeface="Arial"/>
            </a:endParaRPr>
          </a:p>
          <a:p>
            <a:pPr marL="343080" indent="-342360">
              <a:lnSpc>
                <a:spcPct val="100000"/>
              </a:lnSpc>
              <a:spcBef>
                <a:spcPts val="641"/>
              </a:spcBef>
            </a:pPr>
            <a:r>
              <a:rPr lang="en-US" sz="3200" b="1" strike="noStrike" spc="-1">
                <a:solidFill>
                  <a:srgbClr val="000000"/>
                </a:solidFill>
                <a:latin typeface="Calibri"/>
                <a:ea typeface="DejaVu Sans"/>
              </a:rPr>
              <a:t>	- Slogan – “We want to help save money and therefore we will stop working in shifts”</a:t>
            </a:r>
            <a:endParaRPr lang="en-US" sz="3200" b="0" strike="noStrike" spc="-1">
              <a:latin typeface="Arial"/>
            </a:endParaRPr>
          </a:p>
          <a:p>
            <a:pPr marL="343080" indent="-342360">
              <a:lnSpc>
                <a:spcPct val="100000"/>
              </a:lnSpc>
              <a:spcBef>
                <a:spcPts val="641"/>
              </a:spcBef>
              <a:buClr>
                <a:srgbClr val="000000"/>
              </a:buClr>
              <a:buFont typeface="Wingdings" charset="2"/>
              <a:buChar char=""/>
            </a:pPr>
            <a:r>
              <a:rPr lang="en-US" sz="3200" b="1" u="sng" strike="noStrike" spc="-1">
                <a:solidFill>
                  <a:srgbClr val="000000"/>
                </a:solidFill>
                <a:uFillTx/>
                <a:latin typeface="Calibri"/>
                <a:ea typeface="DejaVu Sans"/>
              </a:rPr>
              <a:t>Accomplished goal</a:t>
            </a:r>
            <a:r>
              <a:rPr lang="en-US" sz="3200" b="1" strike="noStrike" spc="-1">
                <a:solidFill>
                  <a:srgbClr val="000000"/>
                </a:solidFill>
                <a:latin typeface="Calibri"/>
                <a:ea typeface="DejaVu Sans"/>
              </a:rPr>
              <a:t>:</a:t>
            </a:r>
            <a:endParaRPr lang="en-US" sz="3200" b="0" strike="noStrike" spc="-1">
              <a:latin typeface="Arial"/>
            </a:endParaRPr>
          </a:p>
          <a:p>
            <a:pPr marL="343080" indent="-342360">
              <a:lnSpc>
                <a:spcPct val="100000"/>
              </a:lnSpc>
              <a:spcBef>
                <a:spcPts val="641"/>
              </a:spcBef>
            </a:pPr>
            <a:r>
              <a:rPr lang="en-US" sz="3200" b="1" strike="noStrike" spc="-1">
                <a:solidFill>
                  <a:srgbClr val="000000"/>
                </a:solidFill>
                <a:latin typeface="Calibri"/>
                <a:ea typeface="DejaVu Sans"/>
              </a:rPr>
              <a:t>	- the Minister of Health admitted it made no sense to make the situation even worse</a:t>
            </a:r>
            <a:endParaRPr lang="en-US" sz="3200" b="0" strike="noStrike" spc="-1">
              <a:latin typeface="Arial"/>
            </a:endParaRPr>
          </a:p>
          <a:p>
            <a:pPr marL="343080" indent="-342360">
              <a:lnSpc>
                <a:spcPct val="100000"/>
              </a:lnSpc>
              <a:spcBef>
                <a:spcPts val="641"/>
              </a:spcBef>
            </a:pPr>
            <a:r>
              <a:rPr lang="en-US" sz="3200" b="1" strike="noStrike" spc="-1">
                <a:solidFill>
                  <a:srgbClr val="000000"/>
                </a:solidFill>
                <a:latin typeface="Calibri"/>
                <a:ea typeface="DejaVu Sans"/>
              </a:rPr>
              <a:t>	- the salary automaton did not change, the Ministry guaranteed money for salaries to hospitals</a:t>
            </a: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1" strike="noStrike" spc="-1">
                <a:solidFill>
                  <a:srgbClr val="000000"/>
                </a:solidFill>
                <a:latin typeface="Calibri"/>
                <a:ea typeface="DejaVu Sans"/>
              </a:rPr>
              <a:t>Migration of physicians from Slovakia</a:t>
            </a:r>
            <a:endParaRPr lang="en-US" sz="4400" b="0" strike="noStrike" spc="-1">
              <a:latin typeface="Arial"/>
            </a:endParaRPr>
          </a:p>
        </p:txBody>
      </p:sp>
      <p:graphicFrame>
        <p:nvGraphicFramePr>
          <p:cNvPr id="93" name="Table 2"/>
          <p:cNvGraphicFramePr/>
          <p:nvPr/>
        </p:nvGraphicFramePr>
        <p:xfrm>
          <a:off x="569520" y="3333600"/>
          <a:ext cx="7694280" cy="2666880"/>
        </p:xfrm>
        <a:graphic>
          <a:graphicData uri="http://schemas.openxmlformats.org/drawingml/2006/table">
            <a:tbl>
              <a:tblPr/>
              <a:tblGrid>
                <a:gridCol w="2418480">
                  <a:extLst>
                    <a:ext uri="{9D8B030D-6E8A-4147-A177-3AD203B41FA5}">
                      <a16:colId xmlns:a16="http://schemas.microsoft.com/office/drawing/2014/main" val="20000"/>
                    </a:ext>
                  </a:extLst>
                </a:gridCol>
                <a:gridCol w="2711160">
                  <a:extLst>
                    <a:ext uri="{9D8B030D-6E8A-4147-A177-3AD203B41FA5}">
                      <a16:colId xmlns:a16="http://schemas.microsoft.com/office/drawing/2014/main" val="20001"/>
                    </a:ext>
                  </a:extLst>
                </a:gridCol>
                <a:gridCol w="2564640">
                  <a:extLst>
                    <a:ext uri="{9D8B030D-6E8A-4147-A177-3AD203B41FA5}">
                      <a16:colId xmlns:a16="http://schemas.microsoft.com/office/drawing/2014/main" val="20002"/>
                    </a:ext>
                  </a:extLst>
                </a:gridCol>
              </a:tblGrid>
              <a:tr h="882360">
                <a:tc>
                  <a:txBody>
                    <a:bodyPr/>
                    <a:lstStyle/>
                    <a:p>
                      <a:pPr>
                        <a:lnSpc>
                          <a:spcPct val="100000"/>
                        </a:lnSpc>
                      </a:pPr>
                      <a:r>
                        <a:rPr lang="en-US" sz="1800" b="0" strike="noStrike" spc="-1">
                          <a:solidFill>
                            <a:srgbClr val="000000"/>
                          </a:solidFill>
                          <a:latin typeface="Cambria"/>
                        </a:rPr>
                        <a:t> </a:t>
                      </a:r>
                      <a:r>
                        <a:rPr lang="en-US" sz="1800" b="1" strike="noStrike" spc="-1">
                          <a:solidFill>
                            <a:srgbClr val="333333"/>
                          </a:solidFill>
                          <a:latin typeface="Arial"/>
                        </a:rPr>
                        <a:t>Total number of physicians abroad:</a:t>
                      </a:r>
                      <a:endParaRPr lang="en-US" sz="1800" b="0" strike="noStrike" spc="-1">
                        <a:latin typeface="Arial"/>
                      </a:endParaRPr>
                    </a:p>
                  </a:txBody>
                  <a:tcPr marL="12600" marR="126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a:lstStyle/>
                    <a:p>
                      <a:pPr algn="ctr">
                        <a:lnSpc>
                          <a:spcPct val="100000"/>
                        </a:lnSpc>
                      </a:pPr>
                      <a:endParaRPr lang="en-US" sz="1800" b="0" strike="noStrike" spc="-1">
                        <a:latin typeface="Arial"/>
                      </a:endParaRPr>
                    </a:p>
                    <a:p>
                      <a:pPr algn="ctr">
                        <a:lnSpc>
                          <a:spcPct val="100000"/>
                        </a:lnSpc>
                      </a:pPr>
                      <a:r>
                        <a:rPr lang="en-US" sz="1800" b="1" strike="noStrike" spc="-1">
                          <a:solidFill>
                            <a:srgbClr val="333333"/>
                          </a:solidFill>
                          <a:latin typeface="Arial"/>
                        </a:rPr>
                        <a:t>App. 4,211</a:t>
                      </a:r>
                      <a:endParaRPr lang="en-US" sz="1800" b="0" strike="noStrike" spc="-1">
                        <a:latin typeface="Arial"/>
                      </a:endParaRPr>
                    </a:p>
                  </a:txBody>
                  <a:tcPr marL="12600" marR="126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a:lstStyle/>
                    <a:p>
                      <a:pPr algn="ctr">
                        <a:lnSpc>
                          <a:spcPct val="100000"/>
                        </a:lnSpc>
                      </a:pPr>
                      <a:r>
                        <a:rPr lang="en-US" sz="1800" b="1" strike="noStrike" spc="-1">
                          <a:solidFill>
                            <a:srgbClr val="333333"/>
                          </a:solidFill>
                          <a:latin typeface="Arial"/>
                        </a:rPr>
                        <a:t>Last monitored year</a:t>
                      </a:r>
                      <a:endParaRPr lang="en-US" sz="1800" b="0" strike="noStrike" spc="-1">
                        <a:latin typeface="Arial"/>
                      </a:endParaRPr>
                    </a:p>
                  </a:txBody>
                  <a:tcPr marL="12600" marR="126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extLst>
                  <a:ext uri="{0D108BD9-81ED-4DB2-BD59-A6C34878D82A}">
                    <a16:rowId xmlns:a16="http://schemas.microsoft.com/office/drawing/2014/main" val="10000"/>
                  </a:ext>
                </a:extLst>
              </a:tr>
              <a:tr h="882360">
                <a:tc>
                  <a:txBody>
                    <a:bodyPr/>
                    <a:lstStyle/>
                    <a:p>
                      <a:pPr>
                        <a:lnSpc>
                          <a:spcPct val="100000"/>
                        </a:lnSpc>
                      </a:pPr>
                      <a:r>
                        <a:rPr lang="en-US" sz="1800" b="1" strike="noStrike" spc="-1">
                          <a:solidFill>
                            <a:srgbClr val="333333"/>
                          </a:solidFill>
                          <a:latin typeface="Arial"/>
                        </a:rPr>
                        <a:t>Czech Republic</a:t>
                      </a:r>
                      <a:endParaRPr lang="en-US" sz="1800" b="0" strike="noStrike" spc="-1">
                        <a:latin typeface="Arial"/>
                      </a:endParaRPr>
                    </a:p>
                  </a:txBody>
                  <a:tcPr marL="12600" marR="12600">
                    <a:lnL w="12240">
                      <a:solidFill>
                        <a:srgbClr val="FFFFFF"/>
                      </a:solidFill>
                    </a:lnL>
                    <a:lnR w="12240">
                      <a:solidFill>
                        <a:srgbClr val="FFFFFF"/>
                      </a:solidFill>
                    </a:lnR>
                    <a:lnT w="38160">
                      <a:solidFill>
                        <a:srgbClr val="FFFFFF"/>
                      </a:solidFill>
                    </a:lnT>
                    <a:lnB w="12240">
                      <a:solidFill>
                        <a:srgbClr val="FFFFFF"/>
                      </a:solidFill>
                    </a:lnB>
                    <a:solidFill>
                      <a:srgbClr val="D0D8E7"/>
                    </a:solidFill>
                  </a:tcPr>
                </a:tc>
                <a:tc>
                  <a:txBody>
                    <a:bodyPr/>
                    <a:lstStyle/>
                    <a:p>
                      <a:pPr algn="ctr">
                        <a:lnSpc>
                          <a:spcPct val="100000"/>
                        </a:lnSpc>
                      </a:pPr>
                      <a:r>
                        <a:rPr lang="en-US" sz="1800" b="0" strike="noStrike" spc="-1">
                          <a:solidFill>
                            <a:srgbClr val="333333"/>
                          </a:solidFill>
                          <a:latin typeface="Arial"/>
                        </a:rPr>
                        <a:t>1,671 (2010)</a:t>
                      </a:r>
                      <a:endParaRPr lang="en-US" sz="1800" b="0" strike="noStrike" spc="-1">
                        <a:latin typeface="Arial"/>
                      </a:endParaRPr>
                    </a:p>
                  </a:txBody>
                  <a:tcPr marL="12600" marR="12600">
                    <a:lnL w="12240">
                      <a:solidFill>
                        <a:srgbClr val="FFFFFF"/>
                      </a:solidFill>
                    </a:lnL>
                    <a:lnR w="12240">
                      <a:solidFill>
                        <a:srgbClr val="FFFFFF"/>
                      </a:solidFill>
                    </a:lnR>
                    <a:lnT w="38160">
                      <a:solidFill>
                        <a:srgbClr val="FFFFFF"/>
                      </a:solidFill>
                    </a:lnT>
                    <a:lnB w="12240">
                      <a:solidFill>
                        <a:srgbClr val="FFFFFF"/>
                      </a:solidFill>
                    </a:lnB>
                    <a:solidFill>
                      <a:srgbClr val="D0D8E7"/>
                    </a:solidFill>
                  </a:tcPr>
                </a:tc>
                <a:tc>
                  <a:txBody>
                    <a:bodyPr/>
                    <a:lstStyle/>
                    <a:p>
                      <a:pPr algn="ctr">
                        <a:lnSpc>
                          <a:spcPct val="100000"/>
                        </a:lnSpc>
                      </a:pPr>
                      <a:r>
                        <a:rPr lang="en-US" sz="1800" b="0" strike="noStrike" spc="-1">
                          <a:solidFill>
                            <a:srgbClr val="333333"/>
                          </a:solidFill>
                          <a:latin typeface="Arial"/>
                        </a:rPr>
                        <a:t>2,035 (2017)</a:t>
                      </a:r>
                      <a:endParaRPr lang="en-US" sz="1800" b="0" strike="noStrike" spc="-1">
                        <a:latin typeface="Arial"/>
                      </a:endParaRPr>
                    </a:p>
                  </a:txBody>
                  <a:tcPr marL="12600" marR="12600">
                    <a:lnL w="12240">
                      <a:solidFill>
                        <a:srgbClr val="FFFFFF"/>
                      </a:solidFill>
                    </a:lnL>
                    <a:lnR w="12240">
                      <a:solidFill>
                        <a:srgbClr val="FFFFFF"/>
                      </a:solidFill>
                    </a:lnR>
                    <a:lnT w="38160">
                      <a:solidFill>
                        <a:srgbClr val="FFFFFF"/>
                      </a:solidFill>
                    </a:lnT>
                    <a:lnB w="12240">
                      <a:solidFill>
                        <a:srgbClr val="FFFFFF"/>
                      </a:solidFill>
                    </a:lnB>
                    <a:solidFill>
                      <a:srgbClr val="D0D8E7"/>
                    </a:solidFill>
                  </a:tcPr>
                </a:tc>
                <a:extLst>
                  <a:ext uri="{0D108BD9-81ED-4DB2-BD59-A6C34878D82A}">
                    <a16:rowId xmlns:a16="http://schemas.microsoft.com/office/drawing/2014/main" val="10001"/>
                  </a:ext>
                </a:extLst>
              </a:tr>
              <a:tr h="450720">
                <a:tc>
                  <a:txBody>
                    <a:bodyPr/>
                    <a:lstStyle/>
                    <a:p>
                      <a:pPr>
                        <a:lnSpc>
                          <a:spcPct val="100000"/>
                        </a:lnSpc>
                      </a:pPr>
                      <a:r>
                        <a:rPr lang="en-US" sz="1800" b="1" strike="noStrike" spc="-1">
                          <a:solidFill>
                            <a:srgbClr val="333333"/>
                          </a:solidFill>
                          <a:latin typeface="Arial"/>
                        </a:rPr>
                        <a:t>Austria</a:t>
                      </a:r>
                      <a:endParaRPr lang="en-US" sz="1800" b="0" strike="noStrike" spc="-1">
                        <a:latin typeface="Arial"/>
                      </a:endParaRPr>
                    </a:p>
                  </a:txBody>
                  <a:tcPr marL="12600" marR="126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gn="ctr">
                        <a:lnSpc>
                          <a:spcPct val="100000"/>
                        </a:lnSpc>
                      </a:pPr>
                      <a:r>
                        <a:rPr lang="en-US" sz="1800" b="0" strike="noStrike" spc="-1">
                          <a:solidFill>
                            <a:srgbClr val="333333"/>
                          </a:solidFill>
                          <a:latin typeface="Arial"/>
                        </a:rPr>
                        <a:t>70 (2010)</a:t>
                      </a:r>
                      <a:endParaRPr lang="en-US" sz="1800" b="0" strike="noStrike" spc="-1">
                        <a:latin typeface="Arial"/>
                      </a:endParaRPr>
                    </a:p>
                  </a:txBody>
                  <a:tcPr marL="12600" marR="126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gn="ctr">
                        <a:lnSpc>
                          <a:spcPct val="100000"/>
                        </a:lnSpc>
                      </a:pPr>
                      <a:r>
                        <a:rPr lang="en-US" sz="1800" b="0" strike="noStrike" spc="-1">
                          <a:solidFill>
                            <a:srgbClr val="333333"/>
                          </a:solidFill>
                          <a:latin typeface="Arial"/>
                        </a:rPr>
                        <a:t>242 (2017)</a:t>
                      </a:r>
                      <a:endParaRPr lang="en-US" sz="1800" b="0" strike="noStrike" spc="-1">
                        <a:latin typeface="Arial"/>
                      </a:endParaRPr>
                    </a:p>
                  </a:txBody>
                  <a:tcPr marL="12600" marR="126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2"/>
                  </a:ext>
                </a:extLst>
              </a:tr>
              <a:tr h="451440">
                <a:tc>
                  <a:txBody>
                    <a:bodyPr/>
                    <a:lstStyle/>
                    <a:p>
                      <a:pPr>
                        <a:lnSpc>
                          <a:spcPct val="100000"/>
                        </a:lnSpc>
                      </a:pPr>
                      <a:r>
                        <a:rPr lang="en-US" sz="1800" b="1" strike="noStrike" spc="-1">
                          <a:solidFill>
                            <a:srgbClr val="333333"/>
                          </a:solidFill>
                          <a:latin typeface="Arial"/>
                        </a:rPr>
                        <a:t>Germany</a:t>
                      </a:r>
                      <a:endParaRPr lang="en-US" sz="1800" b="0" strike="noStrike" spc="-1">
                        <a:latin typeface="Arial"/>
                      </a:endParaRPr>
                    </a:p>
                  </a:txBody>
                  <a:tcPr marL="12600" marR="126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a:lstStyle/>
                    <a:p>
                      <a:pPr algn="ctr">
                        <a:lnSpc>
                          <a:spcPct val="100000"/>
                        </a:lnSpc>
                      </a:pPr>
                      <a:r>
                        <a:rPr lang="en-US" sz="1800" b="0" strike="noStrike" spc="-1">
                          <a:solidFill>
                            <a:srgbClr val="333333"/>
                          </a:solidFill>
                          <a:latin typeface="Arial"/>
                        </a:rPr>
                        <a:t>632 (2010)</a:t>
                      </a:r>
                      <a:endParaRPr lang="en-US" sz="1800" b="0" strike="noStrike" spc="-1">
                        <a:latin typeface="Arial"/>
                      </a:endParaRPr>
                    </a:p>
                  </a:txBody>
                  <a:tcPr marL="12600" marR="126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a:lstStyle/>
                    <a:p>
                      <a:pPr algn="ctr">
                        <a:lnSpc>
                          <a:spcPct val="100000"/>
                        </a:lnSpc>
                      </a:pPr>
                      <a:r>
                        <a:rPr lang="en-US" sz="1800" b="0" strike="noStrike" spc="-1">
                          <a:solidFill>
                            <a:srgbClr val="333333"/>
                          </a:solidFill>
                          <a:latin typeface="Arial"/>
                        </a:rPr>
                        <a:t>1,185 (2017)</a:t>
                      </a:r>
                      <a:endParaRPr lang="en-US" sz="1800" b="0" strike="noStrike" spc="-1">
                        <a:latin typeface="Arial"/>
                      </a:endParaRPr>
                    </a:p>
                  </a:txBody>
                  <a:tcPr marL="12600" marR="126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extLst>
                  <a:ext uri="{0D108BD9-81ED-4DB2-BD59-A6C34878D82A}">
                    <a16:rowId xmlns:a16="http://schemas.microsoft.com/office/drawing/2014/main" val="10003"/>
                  </a:ext>
                </a:extLst>
              </a:tr>
            </a:tbl>
          </a:graphicData>
        </a:graphic>
      </p:graphicFrame>
      <p:sp>
        <p:nvSpPr>
          <p:cNvPr id="94" name="CustomShape 3"/>
          <p:cNvSpPr/>
          <p:nvPr/>
        </p:nvSpPr>
        <p:spPr>
          <a:xfrm>
            <a:off x="569520" y="1417680"/>
            <a:ext cx="7840800" cy="1553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indent="-215640" algn="just">
              <a:lnSpc>
                <a:spcPct val="100000"/>
              </a:lnSpc>
              <a:buClr>
                <a:srgbClr val="000000"/>
              </a:buClr>
              <a:buFont typeface="Wingdings" charset="2"/>
              <a:buChar char=""/>
            </a:pPr>
            <a:r>
              <a:rPr lang="en-US" sz="2400" b="1" strike="noStrike" spc="-1">
                <a:solidFill>
                  <a:srgbClr val="000000"/>
                </a:solidFill>
                <a:latin typeface="Calibri"/>
                <a:ea typeface="DejaVu Sans"/>
              </a:rPr>
              <a:t> Slovak physicians moving our of the country is another principle issue of Slovak health care sector. The table provides a general overview  of numbers of Slovak physicians in health care systems in the most popular “destinations”.</a:t>
            </a:r>
            <a:endParaRPr lang="en-US" sz="2400" b="0" strike="noStrike" spc="-1">
              <a:latin typeface="Arial"/>
            </a:endParaRPr>
          </a:p>
          <a:p>
            <a:pPr algn="just">
              <a:lnSpc>
                <a:spcPct val="100000"/>
              </a:lnSpc>
            </a:pPr>
            <a:endParaRPr lang="en-US" sz="24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2976</TotalTime>
  <Words>887</Words>
  <Application>Microsoft Office PowerPoint</Application>
  <PresentationFormat>Presentación en pantalla (4:3)</PresentationFormat>
  <Paragraphs>107</Paragraphs>
  <Slides>18</Slides>
  <Notes>0</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18</vt:i4>
      </vt:variant>
    </vt:vector>
  </HeadingPairs>
  <TitlesOfParts>
    <vt:vector size="26" baseType="lpstr">
      <vt:lpstr>Arial</vt:lpstr>
      <vt:lpstr>Calibri</vt:lpstr>
      <vt:lpstr>Cambria</vt:lpstr>
      <vt:lpstr>DejaVu Sans</vt:lpstr>
      <vt:lpstr>Symbol</vt:lpstr>
      <vt:lpstr>Wingdings</vt:lpstr>
      <vt:lpstr>Office Theme</vt:lpstr>
      <vt:lpstr>Office Theme</vt:lpstr>
      <vt:lpstr>Presentación de PowerPoint</vt:lpstr>
      <vt:lpstr>Presentación de PowerPoint</vt:lpstr>
      <vt:lpstr>Presentación de PowerPoint</vt:lpstr>
      <vt:lpstr>Presentación de PowerPoint</vt:lpstr>
      <vt:lpstr>Presentación de PowerPoint</vt:lpstr>
      <vt:lpstr>STRIKE</vt:lpstr>
      <vt:lpstr>Presentación de PowerPoint</vt:lpstr>
      <vt:lpstr>Presentación de PowerPoint</vt:lpstr>
      <vt:lpstr>Presentación de PowerPoint</vt:lpstr>
      <vt:lpstr>Presentación de PowerPoint</vt:lpstr>
      <vt:lpstr>Working time of physicians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Lekárské odborové združenie</dc:title>
  <dc:creator>Alexej Dobroľubov</dc:creator>
  <cp:lastModifiedBy>Gabriel del Pozo Sosa</cp:lastModifiedBy>
  <cp:revision>122</cp:revision>
  <dcterms:created xsi:type="dcterms:W3CDTF">2016-05-30T08:39:03Z</dcterms:created>
  <dcterms:modified xsi:type="dcterms:W3CDTF">2018-10-02T09:32:40Z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Prezentácia na obrazovke (4:3)</vt:lpwstr>
  </property>
  <property fmtid="{D5CDD505-2E9C-101B-9397-08002B2CF9AE}" pid="9" name="ScaleCrop">
    <vt:bool>false</vt:bool>
  </property>
  <property fmtid="{D5CDD505-2E9C-101B-9397-08002B2CF9AE}" pid="10" name="ShareDoc">
    <vt:bool>false</vt:bool>
  </property>
  <property fmtid="{D5CDD505-2E9C-101B-9397-08002B2CF9AE}" pid="11" name="Slides">
    <vt:i4>16</vt:i4>
  </property>
</Properties>
</file>