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445" r:id="rId2"/>
    <p:sldId id="456" r:id="rId3"/>
    <p:sldId id="447" r:id="rId4"/>
    <p:sldId id="450" r:id="rId5"/>
    <p:sldId id="454" r:id="rId6"/>
    <p:sldId id="452" r:id="rId7"/>
    <p:sldId id="453" r:id="rId8"/>
    <p:sldId id="455" r:id="rId9"/>
    <p:sldId id="457" r:id="rId10"/>
    <p:sldId id="448" r:id="rId11"/>
    <p:sldId id="449" r:id="rId12"/>
    <p:sldId id="458" r:id="rId13"/>
    <p:sldId id="459"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3">
          <p15:clr>
            <a:srgbClr val="A4A3A4"/>
          </p15:clr>
        </p15:guide>
        <p15:guide id="2" orient="horz" pos="1633">
          <p15:clr>
            <a:srgbClr val="A4A3A4"/>
          </p15:clr>
        </p15:guide>
        <p15:guide id="3" pos="1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0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53FBF1-9E5A-4B5C-927E-A3BF92C88690}" v="68" dt="2018-10-04T12:24:36.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5" autoAdjust="0"/>
    <p:restoredTop sz="94660"/>
  </p:normalViewPr>
  <p:slideViewPr>
    <p:cSldViewPr snapToGrid="0" snapToObjects="1" showGuides="1">
      <p:cViewPr varScale="1">
        <p:scale>
          <a:sx n="135" d="100"/>
          <a:sy n="135" d="100"/>
        </p:scale>
        <p:origin x="144" y="390"/>
      </p:cViewPr>
      <p:guideLst>
        <p:guide orient="horz" pos="1293"/>
        <p:guide orient="horz" pos="1633"/>
        <p:guide pos="19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6B12B-AD9F-344D-97E9-F6C5C12271A9}" type="datetimeFigureOut">
              <a:rPr lang="sv-SE" smtClean="0"/>
              <a:t>2018-10-04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144A46-0B49-7048-8B98-2EC1347556E5}" type="slidenum">
              <a:rPr lang="sv-SE" smtClean="0"/>
              <a:t>‹Nº›</a:t>
            </a:fld>
            <a:endParaRPr lang="sv-SE"/>
          </a:p>
        </p:txBody>
      </p:sp>
    </p:spTree>
    <p:extLst>
      <p:ext uri="{BB962C8B-B14F-4D97-AF65-F5344CB8AC3E}">
        <p14:creationId xmlns:p14="http://schemas.microsoft.com/office/powerpoint/2010/main" val="1945670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2" name="Title 1"/>
          <p:cNvSpPr>
            <a:spLocks noGrp="1"/>
          </p:cNvSpPr>
          <p:nvPr>
            <p:ph type="title"/>
          </p:nvPr>
        </p:nvSpPr>
        <p:spPr>
          <a:xfrm>
            <a:off x="297625" y="119694"/>
            <a:ext cx="8229600" cy="3085435"/>
          </a:xfrm>
        </p:spPr>
        <p:txBody>
          <a:bodyPr anchor="t" anchorCtr="0">
            <a:noAutofit/>
          </a:bodyPr>
          <a:lstStyle>
            <a:lvl1pPr algn="l">
              <a:defRPr sz="6000"/>
            </a:lvl1pPr>
          </a:lstStyle>
          <a:p>
            <a:r>
              <a:rPr lang="sv-SE"/>
              <a:t>Klicka här för att ändra mall för rubrikformat</a:t>
            </a:r>
            <a:endParaRPr lang="sv-SE" dirty="0"/>
          </a:p>
        </p:txBody>
      </p:sp>
      <p:pic>
        <p:nvPicPr>
          <p:cNvPr id="3" name="Picture 2"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1412754253"/>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50685" y="400883"/>
            <a:ext cx="7973298" cy="982243"/>
          </a:xfrm>
        </p:spPr>
        <p:txBody>
          <a:bodyPr anchor="t" anchorCtr="0"/>
          <a:lstStyle>
            <a:lvl1pPr algn="l">
              <a:defRPr>
                <a:solidFill>
                  <a:srgbClr val="4A66AC"/>
                </a:solidFill>
              </a:defRPr>
            </a:lvl1pPr>
          </a:lstStyle>
          <a:p>
            <a:r>
              <a:rPr lang="sv-SE"/>
              <a:t>Klicka här för att ändra mall för rubrikformat</a:t>
            </a:r>
            <a:endParaRPr lang="sv-SE" dirty="0"/>
          </a:p>
        </p:txBody>
      </p:sp>
      <p:sp>
        <p:nvSpPr>
          <p:cNvPr id="9" name="Text Placeholder 8"/>
          <p:cNvSpPr>
            <a:spLocks noGrp="1"/>
          </p:cNvSpPr>
          <p:nvPr>
            <p:ph type="body" sz="quarter" idx="10"/>
          </p:nvPr>
        </p:nvSpPr>
        <p:spPr>
          <a:xfrm>
            <a:off x="550863" y="1595604"/>
            <a:ext cx="6902636" cy="222091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Picture 4"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3994171911"/>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49638" y="205979"/>
            <a:ext cx="5237162" cy="857250"/>
          </a:xfrm>
        </p:spPr>
        <p:txBody>
          <a:bodyPr anchor="t" anchorCtr="0"/>
          <a:lstStyle>
            <a:lvl1pPr algn="l">
              <a:defRPr/>
            </a:lvl1pPr>
          </a:lstStyle>
          <a:p>
            <a:r>
              <a:rPr lang="sv-SE"/>
              <a:t>Klicka här för att ändra mall för rubrikformat</a:t>
            </a:r>
            <a:endParaRPr lang="sv-SE" dirty="0"/>
          </a:p>
        </p:txBody>
      </p:sp>
      <p:sp>
        <p:nvSpPr>
          <p:cNvPr id="7" name="Picture Placeholder 6"/>
          <p:cNvSpPr>
            <a:spLocks noGrp="1"/>
          </p:cNvSpPr>
          <p:nvPr>
            <p:ph type="pic" sz="quarter" idx="10"/>
          </p:nvPr>
        </p:nvSpPr>
        <p:spPr>
          <a:xfrm>
            <a:off x="0" y="0"/>
            <a:ext cx="3138488" cy="2571750"/>
          </a:xfrm>
        </p:spPr>
        <p:txBody>
          <a:bodyPr/>
          <a:lstStyle/>
          <a:p>
            <a:r>
              <a:rPr lang="sv-SE"/>
              <a:t>Klicka på ikonen för att lägga till en bild</a:t>
            </a:r>
          </a:p>
        </p:txBody>
      </p:sp>
      <p:sp>
        <p:nvSpPr>
          <p:cNvPr id="9" name="Picture Placeholder 8"/>
          <p:cNvSpPr>
            <a:spLocks noGrp="1"/>
          </p:cNvSpPr>
          <p:nvPr>
            <p:ph type="pic" sz="quarter" idx="11"/>
          </p:nvPr>
        </p:nvSpPr>
        <p:spPr>
          <a:xfrm>
            <a:off x="0" y="2571750"/>
            <a:ext cx="3138488" cy="2571750"/>
          </a:xfrm>
        </p:spPr>
        <p:txBody>
          <a:bodyPr/>
          <a:lstStyle/>
          <a:p>
            <a:r>
              <a:rPr lang="sv-SE"/>
              <a:t>Klicka på ikonen för att lägga till en bild</a:t>
            </a:r>
          </a:p>
        </p:txBody>
      </p:sp>
      <p:pic>
        <p:nvPicPr>
          <p:cNvPr id="6" name="Picture 5"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142188427"/>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49638" y="205979"/>
            <a:ext cx="5237161" cy="857250"/>
          </a:xfrm>
        </p:spPr>
        <p:txBody>
          <a:bodyPr anchor="t"/>
          <a:lstStyle>
            <a:lvl1pPr algn="l">
              <a:defRPr/>
            </a:lvl1pPr>
          </a:lstStyle>
          <a:p>
            <a:r>
              <a:rPr lang="sv-SE"/>
              <a:t>Klicka här för att ändra mall för rubrikformat</a:t>
            </a:r>
            <a:endParaRPr lang="sv-SE" dirty="0"/>
          </a:p>
        </p:txBody>
      </p:sp>
      <p:sp>
        <p:nvSpPr>
          <p:cNvPr id="7" name="Picture Placeholder 6"/>
          <p:cNvSpPr>
            <a:spLocks noGrp="1"/>
          </p:cNvSpPr>
          <p:nvPr>
            <p:ph type="pic" sz="quarter" idx="10"/>
          </p:nvPr>
        </p:nvSpPr>
        <p:spPr>
          <a:xfrm>
            <a:off x="0" y="0"/>
            <a:ext cx="3118369" cy="5143500"/>
          </a:xfrm>
        </p:spPr>
        <p:txBody>
          <a:bodyPr/>
          <a:lstStyle/>
          <a:p>
            <a:r>
              <a:rPr lang="sv-SE"/>
              <a:t>Klicka på ikonen för att lägga till en bild</a:t>
            </a:r>
          </a:p>
        </p:txBody>
      </p:sp>
      <p:pic>
        <p:nvPicPr>
          <p:cNvPr id="5" name="Picture 4"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3036803505"/>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205979"/>
            <a:ext cx="8382000" cy="857250"/>
          </a:xfrm>
        </p:spPr>
        <p:txBody>
          <a:bodyPr anchor="t" anchorCtr="0"/>
          <a:lstStyle>
            <a:lvl1pPr algn="l">
              <a:defRPr/>
            </a:lvl1pPr>
          </a:lstStyle>
          <a:p>
            <a:r>
              <a:rPr lang="sv-SE"/>
              <a:t>Klicka här för att ändra mall för rubrikformat</a:t>
            </a:r>
            <a:endParaRPr lang="sv-SE" dirty="0"/>
          </a:p>
        </p:txBody>
      </p:sp>
      <p:sp>
        <p:nvSpPr>
          <p:cNvPr id="8" name="Chart Placeholder 7"/>
          <p:cNvSpPr>
            <a:spLocks noGrp="1"/>
          </p:cNvSpPr>
          <p:nvPr>
            <p:ph type="chart" sz="quarter" idx="10"/>
          </p:nvPr>
        </p:nvSpPr>
        <p:spPr>
          <a:xfrm>
            <a:off x="457200" y="1463675"/>
            <a:ext cx="6178550" cy="2824163"/>
          </a:xfrm>
        </p:spPr>
        <p:txBody>
          <a:bodyPr/>
          <a:lstStyle/>
          <a:p>
            <a:r>
              <a:rPr lang="sv-SE"/>
              <a:t>Klicka på ikonen för att lägga till ett diagram</a:t>
            </a:r>
          </a:p>
        </p:txBody>
      </p:sp>
      <p:pic>
        <p:nvPicPr>
          <p:cNvPr id="5" name="Picture 4"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83329058"/>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10901" y="205979"/>
            <a:ext cx="7935337" cy="857250"/>
          </a:xfrm>
        </p:spPr>
        <p:txBody>
          <a:bodyPr anchor="t" anchorCtr="0"/>
          <a:lstStyle>
            <a:lvl1pPr algn="l">
              <a:defRPr/>
            </a:lvl1pPr>
          </a:lstStyle>
          <a:p>
            <a:r>
              <a:rPr lang="sv-SE"/>
              <a:t>Klicka här för att ändra mall för rubrikformat</a:t>
            </a:r>
          </a:p>
        </p:txBody>
      </p:sp>
      <p:sp>
        <p:nvSpPr>
          <p:cNvPr id="4" name="Picture Placeholder 3"/>
          <p:cNvSpPr>
            <a:spLocks noGrp="1"/>
          </p:cNvSpPr>
          <p:nvPr>
            <p:ph type="pic" sz="quarter" idx="10"/>
          </p:nvPr>
        </p:nvSpPr>
        <p:spPr>
          <a:xfrm>
            <a:off x="310901" y="1735557"/>
            <a:ext cx="4017579" cy="3118673"/>
          </a:xfrm>
        </p:spPr>
        <p:txBody>
          <a:bodyPr/>
          <a:lstStyle/>
          <a:p>
            <a:r>
              <a:rPr lang="sv-SE"/>
              <a:t>Klicka på ikonen för att lägga till en bild</a:t>
            </a:r>
          </a:p>
        </p:txBody>
      </p:sp>
      <p:sp>
        <p:nvSpPr>
          <p:cNvPr id="7" name="Text Placeholder 6"/>
          <p:cNvSpPr>
            <a:spLocks noGrp="1"/>
          </p:cNvSpPr>
          <p:nvPr>
            <p:ph type="body" sz="quarter" idx="11" hasCustomPrompt="1"/>
          </p:nvPr>
        </p:nvSpPr>
        <p:spPr>
          <a:xfrm>
            <a:off x="4667570" y="1514953"/>
            <a:ext cx="3856037" cy="2154870"/>
          </a:xfrm>
        </p:spPr>
        <p:txBody>
          <a:bodyPr/>
          <a:lstStyle>
            <a:lvl3pPr marL="266700" indent="-266700">
              <a:defRPr/>
            </a:lvl3pPr>
            <a:lvl4pPr marL="538163" indent="-271463">
              <a:defRPr/>
            </a:lvl4pPr>
          </a:lstStyle>
          <a:p>
            <a:pPr lvl="2"/>
            <a:r>
              <a:rPr lang="sv-SE" dirty="0" err="1"/>
              <a:t>Third</a:t>
            </a:r>
            <a:r>
              <a:rPr lang="sv-SE" dirty="0"/>
              <a:t> </a:t>
            </a:r>
            <a:r>
              <a:rPr lang="sv-SE" dirty="0" err="1"/>
              <a:t>level</a:t>
            </a:r>
            <a:endParaRPr lang="sv-SE" dirty="0"/>
          </a:p>
          <a:p>
            <a:pPr lvl="2"/>
            <a:endParaRPr lang="sv-SE" dirty="0"/>
          </a:p>
        </p:txBody>
      </p:sp>
      <p:pic>
        <p:nvPicPr>
          <p:cNvPr id="8" name="Picture 7" descr="slf_sve_blå rgb.tif"/>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4083" y="4305481"/>
            <a:ext cx="1702136" cy="648503"/>
          </a:xfrm>
          <a:prstGeom prst="rect">
            <a:avLst/>
          </a:prstGeom>
        </p:spPr>
      </p:pic>
    </p:spTree>
    <p:extLst>
      <p:ext uri="{BB962C8B-B14F-4D97-AF65-F5344CB8AC3E}">
        <p14:creationId xmlns:p14="http://schemas.microsoft.com/office/powerpoint/2010/main" val="2970778930"/>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b="1">
                <a:solidFill>
                  <a:srgbClr val="4A66AC"/>
                </a:solidFill>
              </a:defRPr>
            </a:lvl1pPr>
          </a:lstStyle>
          <a:p>
            <a:fld id="{47CABF78-C7D9-9C4F-AB92-6DCC4E7F1216}" type="datetimeFigureOut">
              <a:rPr lang="en-US" smtClean="0"/>
              <a:pPr/>
              <a:t>10/4/2018</a:t>
            </a:fld>
            <a:endParaRPr lang="sv-SE"/>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b="1">
                <a:solidFill>
                  <a:srgbClr val="4A66AC"/>
                </a:solidFill>
              </a:defRPr>
            </a:lvl1pPr>
          </a:lstStyle>
          <a:p>
            <a:endParaRPr lang="sv-SE"/>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b="1">
                <a:solidFill>
                  <a:srgbClr val="4A66AC"/>
                </a:solidFill>
              </a:defRPr>
            </a:lvl1pPr>
          </a:lstStyle>
          <a:p>
            <a:fld id="{CCBC1211-1B07-B742-AC33-9BB6465B3FDC}" type="slidenum">
              <a:rPr lang="sv-SE" smtClean="0"/>
              <a:pPr/>
              <a:t>‹Nº›</a:t>
            </a:fld>
            <a:endParaRPr lang="sv-SE"/>
          </a:p>
        </p:txBody>
      </p:sp>
    </p:spTree>
    <p:extLst>
      <p:ext uri="{BB962C8B-B14F-4D97-AF65-F5344CB8AC3E}">
        <p14:creationId xmlns:p14="http://schemas.microsoft.com/office/powerpoint/2010/main" val="158837503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3" r:id="rId3"/>
    <p:sldLayoutId id="2147483654" r:id="rId4"/>
    <p:sldLayoutId id="2147483652" r:id="rId5"/>
    <p:sldLayoutId id="2147483656" r:id="rId6"/>
  </p:sldLayoutIdLst>
  <mc:AlternateContent xmlns:mc="http://schemas.openxmlformats.org/markup-compatibility/2006" xmlns:p14="http://schemas.microsoft.com/office/powerpoint/2010/main">
    <mc:Choice Requires="p14">
      <p:transition spd="slow" p14:dur="8000"/>
    </mc:Choice>
    <mc:Fallback xmlns="">
      <p:transition spd="slow"/>
    </mc:Fallback>
  </mc:AlternateContent>
  <p:txStyles>
    <p:titleStyle>
      <a:lvl1pPr algn="ctr" defTabSz="457200" rtl="0" eaLnBrk="1" latinLnBrk="0" hangingPunct="1">
        <a:spcBef>
          <a:spcPct val="0"/>
        </a:spcBef>
        <a:buNone/>
        <a:defRPr sz="4400" b="1" kern="1200">
          <a:solidFill>
            <a:srgbClr val="4A66AC"/>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buFont typeface="Arial"/>
        <a:buChar char="•"/>
        <a:defRPr sz="3200" b="1" kern="1200">
          <a:solidFill>
            <a:srgbClr val="4A66AC"/>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4A66AC"/>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4A66AC"/>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4A66AC"/>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4A66AC"/>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14344-DC12-0843-A579-68878A44BE13}"/>
              </a:ext>
            </a:extLst>
          </p:cNvPr>
          <p:cNvSpPr>
            <a:spLocks noGrp="1"/>
          </p:cNvSpPr>
          <p:nvPr>
            <p:ph type="ctrTitle"/>
          </p:nvPr>
        </p:nvSpPr>
        <p:spPr>
          <a:xfrm>
            <a:off x="550684" y="400883"/>
            <a:ext cx="8280799" cy="982243"/>
          </a:xfrm>
        </p:spPr>
        <p:txBody>
          <a:bodyPr>
            <a:normAutofit fontScale="90000"/>
          </a:bodyPr>
          <a:lstStyle/>
          <a:p>
            <a:r>
              <a:rPr lang="es-ES" altLang="sv-SE" dirty="0">
                <a:solidFill>
                  <a:schemeClr val="tx1"/>
                </a:solidFill>
              </a:rPr>
              <a:t>La Asociación Médica sueca SMA
</a:t>
            </a:r>
            <a:endParaRPr lang="sv-SE" altLang="sv-SE" dirty="0">
              <a:solidFill>
                <a:schemeClr val="tx1"/>
              </a:solidFill>
            </a:endParaRPr>
          </a:p>
        </p:txBody>
      </p:sp>
    </p:spTree>
    <p:extLst>
      <p:ext uri="{BB962C8B-B14F-4D97-AF65-F5344CB8AC3E}">
        <p14:creationId xmlns:p14="http://schemas.microsoft.com/office/powerpoint/2010/main" val="483251548"/>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E6E75D-6EC5-5C4A-9179-55EC8D03AEF2}"/>
              </a:ext>
            </a:extLst>
          </p:cNvPr>
          <p:cNvSpPr>
            <a:spLocks noGrp="1"/>
          </p:cNvSpPr>
          <p:nvPr>
            <p:ph type="title"/>
          </p:nvPr>
        </p:nvSpPr>
        <p:spPr/>
        <p:txBody>
          <a:bodyPr>
            <a:normAutofit fontScale="90000"/>
          </a:bodyPr>
          <a:lstStyle/>
          <a:p>
            <a:r>
              <a:rPr lang="sv-SE" altLang="sv-SE" dirty="0"/>
              <a:t>Legislación y convenios colectivos
</a:t>
            </a:r>
            <a:endParaRPr lang="sv-SE" dirty="0"/>
          </a:p>
        </p:txBody>
      </p:sp>
      <p:pic>
        <p:nvPicPr>
          <p:cNvPr id="6" name="Platshållare för bild 5">
            <a:extLst>
              <a:ext uri="{FF2B5EF4-FFF2-40B4-BE49-F238E27FC236}">
                <a16:creationId xmlns:a16="http://schemas.microsoft.com/office/drawing/2014/main" id="{428FE0E1-CB95-DF4A-BB4F-11E7CA394F68}"/>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4" name="Platshållare för text 3">
            <a:extLst>
              <a:ext uri="{FF2B5EF4-FFF2-40B4-BE49-F238E27FC236}">
                <a16:creationId xmlns:a16="http://schemas.microsoft.com/office/drawing/2014/main" id="{BFE2DEB5-CD55-8C40-8B59-872DCE068C1B}"/>
              </a:ext>
            </a:extLst>
          </p:cNvPr>
          <p:cNvSpPr>
            <a:spLocks noGrp="1"/>
          </p:cNvSpPr>
          <p:nvPr>
            <p:ph type="body" sz="quarter" idx="11"/>
          </p:nvPr>
        </p:nvSpPr>
        <p:spPr>
          <a:xfrm>
            <a:off x="4667570" y="1514952"/>
            <a:ext cx="4075214" cy="3075709"/>
          </a:xfrm>
        </p:spPr>
        <p:txBody>
          <a:bodyPr>
            <a:normAutofit fontScale="47500" lnSpcReduction="20000"/>
          </a:bodyPr>
          <a:lstStyle/>
          <a:p>
            <a:pPr marL="214313" indent="-214313">
              <a:buFont typeface="Arial" panose="020B0604020202020204" pitchFamily="34" charset="0"/>
              <a:buChar char="•"/>
            </a:pPr>
            <a:r>
              <a:rPr lang="es-ES" altLang="sv-SE" sz="3800" b="0" dirty="0"/>
              <a:t>La legislación prevé normas sobre los derechos de asociación y negociación y el derecho a adoptar medidas de carácter industrial.
Las regulaciones legales pueden ser substituidas a menudo por convenios colectivos.
Las controversias se resuelven en primera instancia a través de la negociación.</a:t>
            </a:r>
            <a:endParaRPr lang="sv-SE" dirty="0"/>
          </a:p>
        </p:txBody>
      </p:sp>
    </p:spTree>
    <p:extLst>
      <p:ext uri="{BB962C8B-B14F-4D97-AF65-F5344CB8AC3E}">
        <p14:creationId xmlns:p14="http://schemas.microsoft.com/office/powerpoint/2010/main" val="2678442476"/>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A1CC1F-DF20-084B-9F0F-0A6AE3490C4C}"/>
              </a:ext>
            </a:extLst>
          </p:cNvPr>
          <p:cNvSpPr>
            <a:spLocks noGrp="1"/>
          </p:cNvSpPr>
          <p:nvPr>
            <p:ph type="title"/>
          </p:nvPr>
        </p:nvSpPr>
        <p:spPr/>
        <p:txBody>
          <a:bodyPr>
            <a:normAutofit fontScale="90000"/>
          </a:bodyPr>
          <a:lstStyle/>
          <a:p>
            <a:r>
              <a:rPr lang="sv-SE" altLang="sv-SE" dirty="0"/>
              <a:t>Regla de no-Strike 
</a:t>
            </a:r>
            <a:endParaRPr lang="sv-SE" dirty="0"/>
          </a:p>
        </p:txBody>
      </p:sp>
      <p:pic>
        <p:nvPicPr>
          <p:cNvPr id="6" name="Platshållare för bild 5">
            <a:extLst>
              <a:ext uri="{FF2B5EF4-FFF2-40B4-BE49-F238E27FC236}">
                <a16:creationId xmlns:a16="http://schemas.microsoft.com/office/drawing/2014/main" id="{42B57730-9642-FD40-8CB7-B5B8540899CC}"/>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4" name="Rektangel 3">
            <a:extLst>
              <a:ext uri="{FF2B5EF4-FFF2-40B4-BE49-F238E27FC236}">
                <a16:creationId xmlns:a16="http://schemas.microsoft.com/office/drawing/2014/main" id="{E8C3731F-A75B-F447-8270-115F850DA659}"/>
              </a:ext>
            </a:extLst>
          </p:cNvPr>
          <p:cNvSpPr/>
          <p:nvPr/>
        </p:nvSpPr>
        <p:spPr>
          <a:xfrm>
            <a:off x="3362445" y="1833086"/>
            <a:ext cx="4572000" cy="1477328"/>
          </a:xfrm>
          <a:prstGeom prst="rect">
            <a:avLst/>
          </a:prstGeom>
        </p:spPr>
        <p:txBody>
          <a:bodyPr>
            <a:spAutoFit/>
          </a:bodyPr>
          <a:lstStyle/>
          <a:p>
            <a:pPr marL="214313" indent="-214313">
              <a:buFont typeface="Arial" panose="020B0604020202020204" pitchFamily="34" charset="0"/>
              <a:buChar char="•"/>
            </a:pPr>
            <a:r>
              <a:rPr lang="es-ES" altLang="sv-SE" dirty="0"/>
              <a:t>La consecuencia más importante de un convenio colectivo es que los miembros están obligados por el acuerdo y que hay una regla de no-huelga durante el período del acuerdo.</a:t>
            </a:r>
            <a:endParaRPr lang="sv-SE" altLang="sv-SE" dirty="0"/>
          </a:p>
        </p:txBody>
      </p:sp>
    </p:spTree>
    <p:extLst>
      <p:ext uri="{BB962C8B-B14F-4D97-AF65-F5344CB8AC3E}">
        <p14:creationId xmlns:p14="http://schemas.microsoft.com/office/powerpoint/2010/main" val="2019970006"/>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B856DAC-142C-46E4-A3F7-63F1318B31C8}"/>
              </a:ext>
            </a:extLst>
          </p:cNvPr>
          <p:cNvSpPr>
            <a:spLocks noGrp="1"/>
          </p:cNvSpPr>
          <p:nvPr>
            <p:ph type="ctrTitle"/>
          </p:nvPr>
        </p:nvSpPr>
        <p:spPr/>
        <p:txBody>
          <a:bodyPr>
            <a:normAutofit fontScale="90000"/>
          </a:bodyPr>
          <a:lstStyle/>
          <a:p>
            <a:r>
              <a:rPr lang="sv-SE" dirty="0"/>
              <a:t>¿La huelga es exitosa?
</a:t>
            </a:r>
          </a:p>
        </p:txBody>
      </p:sp>
      <p:sp>
        <p:nvSpPr>
          <p:cNvPr id="5" name="Platshållare för text 4">
            <a:extLst>
              <a:ext uri="{FF2B5EF4-FFF2-40B4-BE49-F238E27FC236}">
                <a16:creationId xmlns:a16="http://schemas.microsoft.com/office/drawing/2014/main" id="{EB142538-DB10-4FB5-B7F1-CFA14B24DEB4}"/>
              </a:ext>
            </a:extLst>
          </p:cNvPr>
          <p:cNvSpPr>
            <a:spLocks noGrp="1"/>
          </p:cNvSpPr>
          <p:nvPr>
            <p:ph type="body" sz="quarter" idx="10"/>
          </p:nvPr>
        </p:nvSpPr>
        <p:spPr/>
        <p:txBody>
          <a:bodyPr>
            <a:normAutofit/>
          </a:bodyPr>
          <a:lstStyle/>
          <a:p>
            <a:r>
              <a:rPr lang="sv-SE" dirty="0"/>
              <a:t>¿¿Salarios??</a:t>
            </a:r>
            <a:br>
              <a:rPr lang="sv-SE" dirty="0"/>
            </a:br>
            <a:endParaRPr lang="sv-SE" dirty="0"/>
          </a:p>
          <a:p>
            <a:r>
              <a:rPr lang="sv-SE" dirty="0"/>
              <a:t>¡ Condiciones de trabajo!</a:t>
            </a:r>
          </a:p>
        </p:txBody>
      </p:sp>
    </p:spTree>
    <p:extLst>
      <p:ext uri="{BB962C8B-B14F-4D97-AF65-F5344CB8AC3E}">
        <p14:creationId xmlns:p14="http://schemas.microsoft.com/office/powerpoint/2010/main" val="1071140817"/>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66294E-F43B-44FF-A306-857BBB046608}"/>
              </a:ext>
            </a:extLst>
          </p:cNvPr>
          <p:cNvSpPr>
            <a:spLocks noGrp="1"/>
          </p:cNvSpPr>
          <p:nvPr>
            <p:ph type="ctrTitle"/>
          </p:nvPr>
        </p:nvSpPr>
        <p:spPr/>
        <p:txBody>
          <a:bodyPr>
            <a:normAutofit fontScale="90000"/>
          </a:bodyPr>
          <a:lstStyle/>
          <a:p>
            <a:r>
              <a:rPr lang="sv-SE" dirty="0"/>
              <a:t>Acerca de los residentes
</a:t>
            </a:r>
          </a:p>
        </p:txBody>
      </p:sp>
      <p:sp>
        <p:nvSpPr>
          <p:cNvPr id="3" name="Platshållare för text 2">
            <a:extLst>
              <a:ext uri="{FF2B5EF4-FFF2-40B4-BE49-F238E27FC236}">
                <a16:creationId xmlns:a16="http://schemas.microsoft.com/office/drawing/2014/main" id="{E296FE49-03B9-48B0-A8AC-3126A842465A}"/>
              </a:ext>
            </a:extLst>
          </p:cNvPr>
          <p:cNvSpPr>
            <a:spLocks noGrp="1"/>
          </p:cNvSpPr>
          <p:nvPr>
            <p:ph type="body" sz="quarter" idx="10"/>
          </p:nvPr>
        </p:nvSpPr>
        <p:spPr/>
        <p:txBody>
          <a:bodyPr>
            <a:normAutofit fontScale="32500" lnSpcReduction="20000"/>
          </a:bodyPr>
          <a:lstStyle/>
          <a:p>
            <a:pPr>
              <a:buFontTx/>
              <a:buChar char="-"/>
            </a:pPr>
            <a:r>
              <a:rPr lang="es-ES" dirty="0"/>
              <a:t>todas las especialidades
 la internalización se modifica debido a la adaptación al sistema educativo de la UE
 Educación formalizada 5 ½ años para la formación de especialistas
el número se decide a menudo sobre preferencias locales o necesidades regionales. Mala planificación para la internalización y formación especializada-programas. Especialmente a nivel nacional (ninguno), sino también a nivel regional y local
salario mensual
mismos acuerdos de negociación colectiva
sección especial en SMA 
SMA lucha por los residentes</a:t>
            </a:r>
            <a:r>
              <a:rPr lang="en-US" dirty="0"/>
              <a:t> </a:t>
            </a:r>
            <a:endParaRPr lang="sv-SE" dirty="0"/>
          </a:p>
          <a:p>
            <a:endParaRPr lang="sv-SE" dirty="0"/>
          </a:p>
          <a:p>
            <a:endParaRPr lang="sv-SE" sz="1200" dirty="0"/>
          </a:p>
        </p:txBody>
      </p:sp>
    </p:spTree>
    <p:extLst>
      <p:ext uri="{BB962C8B-B14F-4D97-AF65-F5344CB8AC3E}">
        <p14:creationId xmlns:p14="http://schemas.microsoft.com/office/powerpoint/2010/main" val="4206445065"/>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AB8E683B-2DD3-46F3-852F-F0465E579B45}"/>
              </a:ext>
            </a:extLst>
          </p:cNvPr>
          <p:cNvSpPr>
            <a:spLocks noGrp="1"/>
          </p:cNvSpPr>
          <p:nvPr>
            <p:ph type="ctrTitle"/>
          </p:nvPr>
        </p:nvSpPr>
        <p:spPr>
          <a:xfrm>
            <a:off x="458536" y="400883"/>
            <a:ext cx="7973298" cy="982243"/>
          </a:xfrm>
        </p:spPr>
        <p:txBody>
          <a:bodyPr>
            <a:normAutofit fontScale="90000"/>
          </a:bodyPr>
          <a:lstStyle/>
          <a:p>
            <a:r>
              <a:rPr lang="sv-SE"/>
              <a:t>Acerca de SMA
</a:t>
            </a:r>
            <a:endParaRPr lang="sv-SE" dirty="0"/>
          </a:p>
        </p:txBody>
      </p:sp>
      <p:sp>
        <p:nvSpPr>
          <p:cNvPr id="6" name="Platshållare för text 5">
            <a:extLst>
              <a:ext uri="{FF2B5EF4-FFF2-40B4-BE49-F238E27FC236}">
                <a16:creationId xmlns:a16="http://schemas.microsoft.com/office/drawing/2014/main" id="{DCF4AB92-CD15-4903-9A1E-5DBD82431827}"/>
              </a:ext>
            </a:extLst>
          </p:cNvPr>
          <p:cNvSpPr>
            <a:spLocks noGrp="1"/>
          </p:cNvSpPr>
          <p:nvPr>
            <p:ph type="body" sz="quarter" idx="10"/>
          </p:nvPr>
        </p:nvSpPr>
        <p:spPr/>
        <p:txBody>
          <a:bodyPr>
            <a:normAutofit/>
          </a:bodyPr>
          <a:lstStyle/>
          <a:p>
            <a:r>
              <a:rPr lang="es-ES" dirty="0"/>
              <a:t>el 82% de todos los doctores están organizados en la Asociación Médica sueca 
Empleadores y empleados</a:t>
            </a:r>
            <a:endParaRPr lang="sv-SE" dirty="0"/>
          </a:p>
        </p:txBody>
      </p:sp>
    </p:spTree>
    <p:extLst>
      <p:ext uri="{BB962C8B-B14F-4D97-AF65-F5344CB8AC3E}">
        <p14:creationId xmlns:p14="http://schemas.microsoft.com/office/powerpoint/2010/main" val="955814035"/>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00ED2A-D376-D94D-A1A6-D77734C1AF57}"/>
              </a:ext>
            </a:extLst>
          </p:cNvPr>
          <p:cNvSpPr>
            <a:spLocks noGrp="1"/>
          </p:cNvSpPr>
          <p:nvPr>
            <p:ph type="title"/>
          </p:nvPr>
        </p:nvSpPr>
        <p:spPr/>
        <p:txBody>
          <a:bodyPr>
            <a:normAutofit fontScale="90000"/>
          </a:bodyPr>
          <a:lstStyle/>
          <a:p>
            <a:r>
              <a:rPr lang="sv-SE" altLang="sv-SE" dirty="0"/>
              <a:t>SMA part </a:t>
            </a:r>
            <a:r>
              <a:rPr lang="sv-SE" altLang="sv-SE" dirty="0" err="1"/>
              <a:t>of</a:t>
            </a:r>
            <a:r>
              <a:rPr lang="sv-SE" altLang="sv-SE" dirty="0"/>
              <a:t> </a:t>
            </a:r>
            <a:br>
              <a:rPr lang="sv-SE" altLang="sv-SE" dirty="0"/>
            </a:br>
            <a:r>
              <a:rPr lang="sv-SE" altLang="sv-SE" dirty="0"/>
              <a:t>The Swedish </a:t>
            </a:r>
            <a:r>
              <a:rPr lang="sv-SE" altLang="sv-SE" dirty="0" err="1"/>
              <a:t>model</a:t>
            </a:r>
            <a:endParaRPr lang="sv-SE" dirty="0"/>
          </a:p>
        </p:txBody>
      </p:sp>
      <p:pic>
        <p:nvPicPr>
          <p:cNvPr id="7" name="Platshållare för bild 6">
            <a:extLst>
              <a:ext uri="{FF2B5EF4-FFF2-40B4-BE49-F238E27FC236}">
                <a16:creationId xmlns:a16="http://schemas.microsoft.com/office/drawing/2014/main" id="{23C819ED-0D51-3343-8725-BEB999AE0002}"/>
              </a:ext>
            </a:extLst>
          </p:cNvPr>
          <p:cNvPicPr>
            <a:picLocks noGrp="1" noChangeAspect="1"/>
          </p:cNvPicPr>
          <p:nvPr>
            <p:ph type="pic" sz="quarter" idx="11"/>
          </p:nvPr>
        </p:nvPicPr>
        <p:blipFill>
          <a:blip r:embed="rId2" cstate="screen">
            <a:extLst>
              <a:ext uri="{28A0092B-C50C-407E-A947-70E740481C1C}">
                <a14:useLocalDpi xmlns:a14="http://schemas.microsoft.com/office/drawing/2010/main"/>
              </a:ext>
            </a:extLst>
          </a:blip>
          <a:srcRect/>
          <a:stretch>
            <a:fillRect/>
          </a:stretch>
        </p:blipFill>
        <p:spPr/>
      </p:pic>
      <p:sp>
        <p:nvSpPr>
          <p:cNvPr id="5" name="Underrubrik 1">
            <a:extLst>
              <a:ext uri="{FF2B5EF4-FFF2-40B4-BE49-F238E27FC236}">
                <a16:creationId xmlns:a16="http://schemas.microsoft.com/office/drawing/2014/main" id="{DCDC939C-EA5B-594F-9C69-246C66032459}"/>
              </a:ext>
            </a:extLst>
          </p:cNvPr>
          <p:cNvSpPr txBox="1">
            <a:spLocks noChangeArrowheads="1"/>
          </p:cNvSpPr>
          <p:nvPr/>
        </p:nvSpPr>
        <p:spPr>
          <a:xfrm>
            <a:off x="3449638" y="1585731"/>
            <a:ext cx="4898931" cy="1772510"/>
          </a:xfrm>
          <a:prstGeom prst="rect">
            <a:avLst/>
          </a:prstGeom>
        </p:spPr>
        <p:txBody>
          <a:bodyPr/>
          <a:lstStyle>
            <a:lvl1pPr marL="342900" indent="-342900" algn="l" defTabSz="457200" rtl="0" eaLnBrk="1" latinLnBrk="0" hangingPunct="1">
              <a:spcBef>
                <a:spcPct val="20000"/>
              </a:spcBef>
              <a:buFont typeface="Arial"/>
              <a:buChar char="•"/>
              <a:defRPr sz="3200" b="1" kern="1200">
                <a:solidFill>
                  <a:srgbClr val="4A66AC"/>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4A66AC"/>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4A66AC"/>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4A66AC"/>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4A66AC"/>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altLang="sv-SE" sz="1800" b="0" dirty="0"/>
              <a:t>El modelo de mercado laboral sueco significa que los partidos del mercado de trabajo tienen la responsabilidad primordial de regular los salarios y otras condiciones de empleo 
Presumir un alto nivel de afiliación sindical 
No o poca interferencia de las autoridades políticas</a:t>
            </a:r>
            <a:endParaRPr lang="sv-SE" altLang="sv-SE" sz="1800" b="0" dirty="0"/>
          </a:p>
        </p:txBody>
      </p:sp>
      <p:pic>
        <p:nvPicPr>
          <p:cNvPr id="17" name="Platshållare för bild 16">
            <a:extLst>
              <a:ext uri="{FF2B5EF4-FFF2-40B4-BE49-F238E27FC236}">
                <a16:creationId xmlns:a16="http://schemas.microsoft.com/office/drawing/2014/main" id="{9198C6EA-6E57-2945-94E6-580E01F2BAB9}"/>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a:xfrm>
            <a:off x="0" y="0"/>
            <a:ext cx="3138488" cy="2571750"/>
          </a:xfrm>
        </p:spPr>
      </p:pic>
    </p:spTree>
    <p:extLst>
      <p:ext uri="{BB962C8B-B14F-4D97-AF65-F5344CB8AC3E}">
        <p14:creationId xmlns:p14="http://schemas.microsoft.com/office/powerpoint/2010/main" val="4033393299"/>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3D5247-A86E-7C4E-A607-A0A8C7AAA128}"/>
              </a:ext>
            </a:extLst>
          </p:cNvPr>
          <p:cNvSpPr>
            <a:spLocks noGrp="1"/>
          </p:cNvSpPr>
          <p:nvPr>
            <p:ph type="title"/>
          </p:nvPr>
        </p:nvSpPr>
        <p:spPr/>
        <p:txBody>
          <a:bodyPr/>
          <a:lstStyle/>
          <a:p>
            <a:r>
              <a:rPr lang="sv-SE" altLang="sv-SE" dirty="0"/>
              <a:t>Swedish Medical Association</a:t>
            </a:r>
            <a:endParaRPr lang="sv-SE" dirty="0"/>
          </a:p>
        </p:txBody>
      </p:sp>
      <p:sp>
        <p:nvSpPr>
          <p:cNvPr id="4" name="Rektangel 3">
            <a:extLst>
              <a:ext uri="{FF2B5EF4-FFF2-40B4-BE49-F238E27FC236}">
                <a16:creationId xmlns:a16="http://schemas.microsoft.com/office/drawing/2014/main" id="{B7AFEB85-3572-6948-8581-EC1D95A38697}"/>
              </a:ext>
            </a:extLst>
          </p:cNvPr>
          <p:cNvSpPr/>
          <p:nvPr/>
        </p:nvSpPr>
        <p:spPr>
          <a:xfrm>
            <a:off x="304800" y="2564671"/>
            <a:ext cx="7253468" cy="1754326"/>
          </a:xfrm>
          <a:prstGeom prst="rect">
            <a:avLst/>
          </a:prstGeom>
        </p:spPr>
        <p:txBody>
          <a:bodyPr wrap="square">
            <a:spAutoFit/>
          </a:bodyPr>
          <a:lstStyle/>
          <a:p>
            <a:pPr marL="257175" indent="-257175">
              <a:buFont typeface="Arial" panose="020B0604020202020204" pitchFamily="34" charset="0"/>
              <a:buChar char="•"/>
            </a:pPr>
            <a:r>
              <a:rPr lang="es-ES" altLang="sv-SE" dirty="0"/>
              <a:t>SMA negocia convenios colectivos que cubren áreas tales como políticas salariales, pensiones, condiciones generales de empleo, vacaciones, licencia de enfermos y parentales, etc.
SMA tiene convenios colectivos con la Asociación Sueca de autoridades y regiones locales, Salar y con las asociaciones de prestadores de atención privados y cooperativos </a:t>
            </a:r>
            <a:endParaRPr lang="en-US" altLang="sv-SE" dirty="0"/>
          </a:p>
        </p:txBody>
      </p:sp>
    </p:spTree>
    <p:extLst>
      <p:ext uri="{BB962C8B-B14F-4D97-AF65-F5344CB8AC3E}">
        <p14:creationId xmlns:p14="http://schemas.microsoft.com/office/powerpoint/2010/main" val="2281233743"/>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6357D6-1586-5341-ADDE-D7B2661BF07B}"/>
              </a:ext>
            </a:extLst>
          </p:cNvPr>
          <p:cNvSpPr>
            <a:spLocks noGrp="1"/>
          </p:cNvSpPr>
          <p:nvPr>
            <p:ph type="title"/>
          </p:nvPr>
        </p:nvSpPr>
        <p:spPr/>
        <p:txBody>
          <a:bodyPr>
            <a:normAutofit fontScale="90000"/>
          </a:bodyPr>
          <a:lstStyle/>
          <a:p>
            <a:r>
              <a:rPr lang="sv-SE" altLang="sv-SE" dirty="0"/>
              <a:t>Membresía que paga
</a:t>
            </a:r>
            <a:endParaRPr lang="sv-SE" dirty="0"/>
          </a:p>
        </p:txBody>
      </p:sp>
      <p:pic>
        <p:nvPicPr>
          <p:cNvPr id="6" name="Platshållare för bild 5">
            <a:extLst>
              <a:ext uri="{FF2B5EF4-FFF2-40B4-BE49-F238E27FC236}">
                <a16:creationId xmlns:a16="http://schemas.microsoft.com/office/drawing/2014/main" id="{FB186DED-2856-1544-B078-873424E5D5C1}"/>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4" name="Platshållare för text 3">
            <a:extLst>
              <a:ext uri="{FF2B5EF4-FFF2-40B4-BE49-F238E27FC236}">
                <a16:creationId xmlns:a16="http://schemas.microsoft.com/office/drawing/2014/main" id="{67553520-805E-2243-B82E-4C04584DC235}"/>
              </a:ext>
            </a:extLst>
          </p:cNvPr>
          <p:cNvSpPr>
            <a:spLocks noGrp="1"/>
          </p:cNvSpPr>
          <p:nvPr>
            <p:ph type="body" sz="quarter" idx="11"/>
          </p:nvPr>
        </p:nvSpPr>
        <p:spPr>
          <a:xfrm>
            <a:off x="4667570" y="1514952"/>
            <a:ext cx="3856037" cy="2907757"/>
          </a:xfrm>
        </p:spPr>
        <p:txBody>
          <a:bodyPr>
            <a:normAutofit fontScale="47500" lnSpcReduction="20000"/>
          </a:bodyPr>
          <a:lstStyle/>
          <a:p>
            <a:pPr marL="214313" indent="-214313">
              <a:spcBef>
                <a:spcPts val="360"/>
              </a:spcBef>
              <a:buFont typeface="Arial" panose="020B0604020202020204" pitchFamily="34" charset="0"/>
              <a:buChar char="•"/>
              <a:defRPr/>
            </a:pPr>
            <a:r>
              <a:rPr lang="es-ES" sz="3800" b="0" dirty="0">
                <a:solidFill>
                  <a:schemeClr val="tx1"/>
                </a:solidFill>
              </a:rPr>
              <a:t>Negociaciones a nivel central y local
Asesoramiento individual 
Últimas estadísticas salariales
Defensor del pueblo cuando usted necesita ayuda legal en su empleo
Apoyo a la carrera profesional
Expertos en pensiones
Red de seguridad durante el desempleo</a:t>
            </a:r>
            <a:endParaRPr lang="sv-SE" dirty="0"/>
          </a:p>
        </p:txBody>
      </p:sp>
    </p:spTree>
    <p:extLst>
      <p:ext uri="{BB962C8B-B14F-4D97-AF65-F5344CB8AC3E}">
        <p14:creationId xmlns:p14="http://schemas.microsoft.com/office/powerpoint/2010/main" val="990974852"/>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8D4A69-363A-8047-A6B7-7F5117E9E78A}"/>
              </a:ext>
            </a:extLst>
          </p:cNvPr>
          <p:cNvSpPr>
            <a:spLocks noGrp="1"/>
          </p:cNvSpPr>
          <p:nvPr>
            <p:ph type="title"/>
          </p:nvPr>
        </p:nvSpPr>
        <p:spPr/>
        <p:txBody>
          <a:bodyPr>
            <a:normAutofit fontScale="90000"/>
          </a:bodyPr>
          <a:lstStyle/>
          <a:p>
            <a:r>
              <a:rPr lang="sv-SE" altLang="sv-SE" dirty="0"/>
              <a:t>Sobre el salario 
</a:t>
            </a:r>
            <a:endParaRPr lang="sv-SE" dirty="0"/>
          </a:p>
        </p:txBody>
      </p:sp>
      <p:pic>
        <p:nvPicPr>
          <p:cNvPr id="6" name="Platshållare för bild 5">
            <a:extLst>
              <a:ext uri="{FF2B5EF4-FFF2-40B4-BE49-F238E27FC236}">
                <a16:creationId xmlns:a16="http://schemas.microsoft.com/office/drawing/2014/main" id="{FD1719AE-C279-0B49-A277-E1C400C40B4A}"/>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4" name="Platshållare för text 3">
            <a:extLst>
              <a:ext uri="{FF2B5EF4-FFF2-40B4-BE49-F238E27FC236}">
                <a16:creationId xmlns:a16="http://schemas.microsoft.com/office/drawing/2014/main" id="{631DE30D-CC71-EE49-9E17-77275B25E236}"/>
              </a:ext>
            </a:extLst>
          </p:cNvPr>
          <p:cNvSpPr>
            <a:spLocks noGrp="1"/>
          </p:cNvSpPr>
          <p:nvPr>
            <p:ph type="body" sz="quarter" idx="11"/>
          </p:nvPr>
        </p:nvSpPr>
        <p:spPr>
          <a:xfrm>
            <a:off x="4639578" y="1421644"/>
            <a:ext cx="4289818" cy="3532909"/>
          </a:xfrm>
        </p:spPr>
        <p:txBody>
          <a:bodyPr>
            <a:normAutofit fontScale="25000" lnSpcReduction="20000"/>
          </a:bodyPr>
          <a:lstStyle/>
          <a:p>
            <a:pPr marL="0" indent="0">
              <a:buNone/>
            </a:pPr>
            <a:r>
              <a:rPr lang="es-ES" altLang="sv-SE" sz="5500" b="0" dirty="0"/>
              <a:t>El salario se fija individualmente y se distinguen:</a:t>
            </a:r>
            <a:br>
              <a:rPr lang="es-ES" altLang="sv-SE" sz="5500" b="0" dirty="0"/>
            </a:br>
            <a:r>
              <a:rPr lang="es-ES" altLang="sv-SE" sz="5500" b="0" dirty="0"/>
              <a:t>
-El salario se fija individualmente y se distinguen:</a:t>
            </a:r>
            <a:br>
              <a:rPr lang="es-ES" altLang="sv-SE" sz="5500" b="0" dirty="0"/>
            </a:br>
            <a:r>
              <a:rPr lang="es-ES" altLang="sv-SE" sz="5500" b="0" dirty="0"/>
              <a:t>
Decidió en las negociaciones entre el médico y el jefe de la clínica antes de establecer un contrato de trabajo.
</a:t>
            </a:r>
            <a:br>
              <a:rPr lang="es-ES" altLang="sv-SE" sz="5500" b="0" dirty="0"/>
            </a:br>
            <a:r>
              <a:rPr lang="es-ES" altLang="sv-SE" sz="5500" b="0" dirty="0"/>
              <a:t>Negociaciones centrales:
La política salarial y el aumento salarial anual garantizado para el salario total del grupo de médicos
Cada año hay una revisión salarial local que las asociaciones médicas locales son responsables, junto con el empleador local
</a:t>
            </a:r>
            <a:endParaRPr lang="sv-SE" altLang="sv-SE" sz="4500" b="0" dirty="0"/>
          </a:p>
          <a:p>
            <a:endParaRPr lang="sv-SE" dirty="0"/>
          </a:p>
        </p:txBody>
      </p:sp>
    </p:spTree>
    <p:extLst>
      <p:ext uri="{BB962C8B-B14F-4D97-AF65-F5344CB8AC3E}">
        <p14:creationId xmlns:p14="http://schemas.microsoft.com/office/powerpoint/2010/main" val="3653266417"/>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5FC7E2-FE86-9944-8837-9902B37523D3}"/>
              </a:ext>
            </a:extLst>
          </p:cNvPr>
          <p:cNvSpPr>
            <a:spLocks noGrp="1"/>
          </p:cNvSpPr>
          <p:nvPr>
            <p:ph type="title"/>
          </p:nvPr>
        </p:nvSpPr>
        <p:spPr/>
        <p:txBody>
          <a:bodyPr>
            <a:normAutofit fontScale="90000"/>
          </a:bodyPr>
          <a:lstStyle/>
          <a:p>
            <a:r>
              <a:rPr lang="sv-SE" altLang="sv-SE" dirty="0"/>
              <a:t>Condiciones de trabajo 
</a:t>
            </a:r>
            <a:endParaRPr lang="sv-SE" dirty="0"/>
          </a:p>
        </p:txBody>
      </p:sp>
      <p:pic>
        <p:nvPicPr>
          <p:cNvPr id="6" name="Platshållare för bild 5">
            <a:extLst>
              <a:ext uri="{FF2B5EF4-FFF2-40B4-BE49-F238E27FC236}">
                <a16:creationId xmlns:a16="http://schemas.microsoft.com/office/drawing/2014/main" id="{C29DB655-AB95-DC4A-A28C-4784426CFC79}"/>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4" name="Platshållare för text 3">
            <a:extLst>
              <a:ext uri="{FF2B5EF4-FFF2-40B4-BE49-F238E27FC236}">
                <a16:creationId xmlns:a16="http://schemas.microsoft.com/office/drawing/2014/main" id="{51219E10-5972-9242-8217-A47A92E340C5}"/>
              </a:ext>
            </a:extLst>
          </p:cNvPr>
          <p:cNvSpPr>
            <a:spLocks noGrp="1"/>
          </p:cNvSpPr>
          <p:nvPr>
            <p:ph type="body" sz="quarter" idx="11"/>
          </p:nvPr>
        </p:nvSpPr>
        <p:spPr>
          <a:xfrm>
            <a:off x="4667570" y="1414627"/>
            <a:ext cx="4159189" cy="3439603"/>
          </a:xfrm>
        </p:spPr>
        <p:txBody>
          <a:bodyPr>
            <a:normAutofit fontScale="40000" lnSpcReduction="20000"/>
          </a:bodyPr>
          <a:lstStyle/>
          <a:p>
            <a:pPr marL="214313" indent="-214313">
              <a:buFont typeface="Arial" panose="020B0604020202020204" pitchFamily="34" charset="0"/>
              <a:buChar char="•"/>
            </a:pPr>
            <a:r>
              <a:rPr lang="es-ES" altLang="sv-SE" sz="4000" b="0" dirty="0"/>
              <a:t>La mayoría de los doctores tienen empleos permanentes.
En el convenio colectivo ganamos mejores condiciones que en las legislaciones/actos.</a:t>
            </a:r>
          </a:p>
          <a:p>
            <a:pPr marL="0" indent="0">
              <a:buNone/>
            </a:pPr>
            <a:br>
              <a:rPr lang="es-ES" altLang="sv-SE" sz="4000" b="0" dirty="0"/>
            </a:br>
            <a:r>
              <a:rPr lang="es-ES" altLang="sv-SE" sz="4000" b="0" dirty="0"/>
              <a:t>Esto puede incluir 
Vacaciones, enfermedad-y beneficios de la licencia, seguro y beneficios de la pensión
Beneficios salariales del empleador por encima del nivel más alto en el sistema de seguro social
Sistema de pago de llamadas para médicos
</a:t>
            </a:r>
            <a:endParaRPr lang="sv-SE" dirty="0"/>
          </a:p>
        </p:txBody>
      </p:sp>
    </p:spTree>
    <p:extLst>
      <p:ext uri="{BB962C8B-B14F-4D97-AF65-F5344CB8AC3E}">
        <p14:creationId xmlns:p14="http://schemas.microsoft.com/office/powerpoint/2010/main" val="187161224"/>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49DF028-CCE3-4D8A-BCAD-6F7361FCCFF1}"/>
              </a:ext>
            </a:extLst>
          </p:cNvPr>
          <p:cNvSpPr>
            <a:spLocks noGrp="1"/>
          </p:cNvSpPr>
          <p:nvPr>
            <p:ph type="ctrTitle"/>
          </p:nvPr>
        </p:nvSpPr>
        <p:spPr/>
        <p:txBody>
          <a:bodyPr>
            <a:normAutofit fontScale="90000"/>
          </a:bodyPr>
          <a:lstStyle/>
          <a:p>
            <a:r>
              <a:rPr lang="sv-SE" dirty="0"/>
              <a:t>Migración de doctores
</a:t>
            </a:r>
          </a:p>
        </p:txBody>
      </p:sp>
      <p:sp>
        <p:nvSpPr>
          <p:cNvPr id="6" name="Platshållare för text 5">
            <a:extLst>
              <a:ext uri="{FF2B5EF4-FFF2-40B4-BE49-F238E27FC236}">
                <a16:creationId xmlns:a16="http://schemas.microsoft.com/office/drawing/2014/main" id="{C3475982-3BC0-4BF1-8F22-B80B39ADFC08}"/>
              </a:ext>
            </a:extLst>
          </p:cNvPr>
          <p:cNvSpPr>
            <a:spLocks noGrp="1"/>
          </p:cNvSpPr>
          <p:nvPr>
            <p:ph type="body" sz="quarter" idx="10"/>
          </p:nvPr>
        </p:nvSpPr>
        <p:spPr/>
        <p:txBody>
          <a:bodyPr>
            <a:normAutofit fontScale="77500" lnSpcReduction="20000"/>
          </a:bodyPr>
          <a:lstStyle/>
          <a:p>
            <a:r>
              <a:rPr lang="es-ES" sz="2100" dirty="0"/>
              <a:t>Inmigración en función de los refugiados de Oriente medio los últimos 5 años. También emigración e inmigración con otros países de la UE como parte del mercado libre
Problemas: </a:t>
            </a:r>
          </a:p>
          <a:p>
            <a:r>
              <a:rPr lang="es-ES" sz="2100" dirty="0"/>
              <a:t>El proceso migratorio es lento y no ayuda en la búsqueda de refugiados con educación médica
Proceso de validación. </a:t>
            </a:r>
          </a:p>
          <a:p>
            <a:r>
              <a:rPr lang="es-ES" sz="2100" dirty="0"/>
              <a:t>Médicos de la UE y fuera de la UE sin competencia validada</a:t>
            </a:r>
            <a:endParaRPr lang="sv-SE" sz="1600" dirty="0"/>
          </a:p>
          <a:p>
            <a:endParaRPr lang="sv-SE" dirty="0"/>
          </a:p>
        </p:txBody>
      </p:sp>
    </p:spTree>
    <p:extLst>
      <p:ext uri="{BB962C8B-B14F-4D97-AF65-F5344CB8AC3E}">
        <p14:creationId xmlns:p14="http://schemas.microsoft.com/office/powerpoint/2010/main" val="908355482"/>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3D595A-6B26-449D-B6BD-7C465742EB5E}"/>
              </a:ext>
            </a:extLst>
          </p:cNvPr>
          <p:cNvSpPr>
            <a:spLocks noGrp="1"/>
          </p:cNvSpPr>
          <p:nvPr>
            <p:ph type="ctrTitle"/>
          </p:nvPr>
        </p:nvSpPr>
        <p:spPr>
          <a:xfrm>
            <a:off x="550685" y="400883"/>
            <a:ext cx="7973298" cy="982243"/>
          </a:xfrm>
        </p:spPr>
        <p:txBody>
          <a:bodyPr>
            <a:normAutofit fontScale="90000"/>
          </a:bodyPr>
          <a:lstStyle/>
          <a:p>
            <a:r>
              <a:rPr lang="es-ES" sz="3600" dirty="0"/>
              <a:t>Regulaciones suecas del tiempo de trabajo
</a:t>
            </a:r>
            <a:endParaRPr lang="sv-SE" sz="3600" dirty="0"/>
          </a:p>
        </p:txBody>
      </p:sp>
      <p:sp>
        <p:nvSpPr>
          <p:cNvPr id="3" name="Platshållare för text 2">
            <a:extLst>
              <a:ext uri="{FF2B5EF4-FFF2-40B4-BE49-F238E27FC236}">
                <a16:creationId xmlns:a16="http://schemas.microsoft.com/office/drawing/2014/main" id="{4EF1D96F-F3EF-445B-B8D2-7451B7857723}"/>
              </a:ext>
            </a:extLst>
          </p:cNvPr>
          <p:cNvSpPr>
            <a:spLocks noGrp="1"/>
          </p:cNvSpPr>
          <p:nvPr>
            <p:ph type="body" sz="quarter" idx="10"/>
          </p:nvPr>
        </p:nvSpPr>
        <p:spPr/>
        <p:txBody>
          <a:bodyPr>
            <a:normAutofit fontScale="47500" lnSpcReduction="20000"/>
          </a:bodyPr>
          <a:lstStyle/>
          <a:p>
            <a:r>
              <a:rPr lang="es-ES" dirty="0"/>
              <a:t>Tiempo de trabajo estándar: 40 h/v. 
Máximo permitido es un promedio de 48 horas/semana durante un período de 4 semanas que tienen que ser compensados
El tiempo suplementario es por definición siempre ordenado por su jefe. 
El tiempo de trabajo está regulado en derecho (ATL + EWTD) para todos los empleados independientemente del sector más convenios colectivos.</a:t>
            </a:r>
            <a:endParaRPr lang="sv-SE" dirty="0"/>
          </a:p>
        </p:txBody>
      </p:sp>
    </p:spTree>
    <p:extLst>
      <p:ext uri="{BB962C8B-B14F-4D97-AF65-F5344CB8AC3E}">
        <p14:creationId xmlns:p14="http://schemas.microsoft.com/office/powerpoint/2010/main" val="45897032"/>
      </p:ext>
    </p:extLst>
  </p:cSld>
  <p:clrMapOvr>
    <a:masterClrMapping/>
  </p:clrMapOvr>
  <mc:AlternateContent xmlns:mc="http://schemas.openxmlformats.org/markup-compatibility/2006" xmlns:p14="http://schemas.microsoft.com/office/powerpoint/2010/main">
    <mc:Choice Requires="p14">
      <p:transition spd="slow" p14:dur="8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karförbunde">
  <a:themeElements>
    <a:clrScheme name="SLF5">
      <a:dk1>
        <a:srgbClr val="3A509C"/>
      </a:dk1>
      <a:lt1>
        <a:sysClr val="window" lastClr="FFFFFF"/>
      </a:lt1>
      <a:dk2>
        <a:srgbClr val="FFFFFF"/>
      </a:dk2>
      <a:lt2>
        <a:srgbClr val="FFFFFF"/>
      </a:lt2>
      <a:accent1>
        <a:srgbClr val="5E7CCC"/>
      </a:accent1>
      <a:accent2>
        <a:srgbClr val="7FA3E1"/>
      </a:accent2>
      <a:accent3>
        <a:srgbClr val="D8EEF3"/>
      </a:accent3>
      <a:accent4>
        <a:srgbClr val="24448F"/>
      </a:accent4>
      <a:accent5>
        <a:srgbClr val="4AAD86"/>
      </a:accent5>
      <a:accent6>
        <a:srgbClr val="9D90A0"/>
      </a:accent6>
      <a:hlink>
        <a:srgbClr val="465FA9"/>
      </a:hlink>
      <a:folHlink>
        <a:srgbClr val="47A6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SLF_Mall2018</Template>
  <TotalTime>1006</TotalTime>
  <Words>239</Words>
  <Application>Microsoft Office PowerPoint</Application>
  <PresentationFormat>Presentación en pantalla (16:9)</PresentationFormat>
  <Paragraphs>29</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Calibri</vt:lpstr>
      <vt:lpstr>Läkarförbunde</vt:lpstr>
      <vt:lpstr>La Asociación Médica sueca SMA
</vt:lpstr>
      <vt:lpstr>Acerca de SMA
</vt:lpstr>
      <vt:lpstr>SMA part of  The Swedish model</vt:lpstr>
      <vt:lpstr>Swedish Medical Association</vt:lpstr>
      <vt:lpstr>Membresía que paga
</vt:lpstr>
      <vt:lpstr>Sobre el salario 
</vt:lpstr>
      <vt:lpstr>Condiciones de trabajo 
</vt:lpstr>
      <vt:lpstr>Migración de doctores
</vt:lpstr>
      <vt:lpstr>Regulaciones suecas del tiempo de trabajo
</vt:lpstr>
      <vt:lpstr>Legislación y convenios colectivos
</vt:lpstr>
      <vt:lpstr>Regla de no-Strike 
</vt:lpstr>
      <vt:lpstr>¿La huelga es exitosa?
</vt:lpstr>
      <vt:lpstr>Acerca de los residentes
</vt:lpstr>
    </vt:vector>
  </TitlesOfParts>
  <Company>Reveman Advisor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 alla läkare under hela karriären</dc:title>
  <dc:creator>Ulf Öfverberg</dc:creator>
  <cp:lastModifiedBy>Gabriel del Pozo Sosa</cp:lastModifiedBy>
  <cp:revision>23</cp:revision>
  <dcterms:created xsi:type="dcterms:W3CDTF">2018-04-03T10:49:58Z</dcterms:created>
  <dcterms:modified xsi:type="dcterms:W3CDTF">2018-10-04T12:26:42Z</dcterms:modified>
</cp:coreProperties>
</file>