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3650" r:id="rId2"/>
    <p:sldMasterId id="2147483714" r:id="rId3"/>
    <p:sldMasterId id="2147483715" r:id="rId4"/>
  </p:sldMasterIdLst>
  <p:notesMasterIdLst>
    <p:notesMasterId r:id="rId30"/>
  </p:notesMasterIdLst>
  <p:sldIdLst>
    <p:sldId id="258" r:id="rId5"/>
    <p:sldId id="343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46" r:id="rId18"/>
    <p:sldId id="310" r:id="rId19"/>
    <p:sldId id="319" r:id="rId20"/>
    <p:sldId id="325" r:id="rId21"/>
    <p:sldId id="335" r:id="rId22"/>
    <p:sldId id="344" r:id="rId23"/>
    <p:sldId id="337" r:id="rId24"/>
    <p:sldId id="338" r:id="rId25"/>
    <p:sldId id="339" r:id="rId26"/>
    <p:sldId id="345" r:id="rId27"/>
    <p:sldId id="340" r:id="rId28"/>
    <p:sldId id="342" r:id="rId29"/>
  </p:sldIdLst>
  <p:sldSz cx="9144000" cy="6858000" type="screen4x3"/>
  <p:notesSz cx="6784975" cy="9906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4"/>
    <a:srgbClr val="FFFF00"/>
    <a:srgbClr val="452C81"/>
    <a:srgbClr val="A0212D"/>
    <a:srgbClr val="6A6463"/>
    <a:srgbClr val="97244E"/>
    <a:srgbClr val="B7202E"/>
    <a:srgbClr val="604900"/>
    <a:srgbClr val="866600"/>
    <a:srgbClr val="6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32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providerId="Windows Live" clId="Web-{47543275-53E8-455A-A6FD-F4FAB73071AC}"/>
    <pc:docChg chg="modSld">
      <pc:chgData name="Usuario invitado" userId="" providerId="Windows Live" clId="Web-{47543275-53E8-455A-A6FD-F4FAB73071AC}" dt="2018-10-05T09:57:41.094" v="2" actId="20577"/>
      <pc:docMkLst>
        <pc:docMk/>
      </pc:docMkLst>
      <pc:sldChg chg="modSp">
        <pc:chgData name="Usuario invitado" userId="" providerId="Windows Live" clId="Web-{47543275-53E8-455A-A6FD-F4FAB73071AC}" dt="2018-10-05T09:57:41.094" v="2" actId="20577"/>
        <pc:sldMkLst>
          <pc:docMk/>
          <pc:sldMk cId="4266708826" sldId="347"/>
        </pc:sldMkLst>
        <pc:spChg chg="mod">
          <ac:chgData name="Usuario invitado" userId="" providerId="Windows Live" clId="Web-{47543275-53E8-455A-A6FD-F4FAB73071AC}" dt="2018-10-05T09:57:41.094" v="2" actId="20577"/>
          <ac:spMkLst>
            <pc:docMk/>
            <pc:sldMk cId="4266708826" sldId="347"/>
            <ac:spMk id="3" creationId="{DECC76A6-5A5D-4DBF-8733-FAAABD3D8D37}"/>
          </ac:spMkLst>
        </pc:spChg>
      </pc:sldChg>
    </pc:docChg>
  </pc:docChgLst>
  <pc:docChgLst>
    <pc:chgData name="Guest User" providerId="Windows Live" clId="Web-{4510C605-34F6-4888-8D08-0B333C27BAC1}"/>
    <pc:docChg chg="modSld">
      <pc:chgData name="Guest User" userId="" providerId="Windows Live" clId="Web-{4510C605-34F6-4888-8D08-0B333C27BAC1}" dt="2018-10-05T10:10:16.798" v="2"/>
      <pc:docMkLst>
        <pc:docMk/>
      </pc:docMkLst>
      <pc:sldChg chg="addSp delSp modSp">
        <pc:chgData name="Guest User" userId="" providerId="Windows Live" clId="Web-{4510C605-34F6-4888-8D08-0B333C27BAC1}" dt="2018-10-05T10:10:16.798" v="2"/>
        <pc:sldMkLst>
          <pc:docMk/>
          <pc:sldMk cId="0" sldId="258"/>
        </pc:sldMkLst>
        <pc:spChg chg="add del mod">
          <ac:chgData name="Guest User" userId="" providerId="Windows Live" clId="Web-{4510C605-34F6-4888-8D08-0B333C27BAC1}" dt="2018-10-05T10:10:16.798" v="2"/>
          <ac:spMkLst>
            <pc:docMk/>
            <pc:sldMk cId="0" sldId="258"/>
            <ac:spMk id="2" creationId="{51370834-E259-4829-83D0-EB1DB376A4A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F35-4034-B05A-69511B71A12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F35-4034-B05A-69511B71A12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F35-4034-B05A-69511B71A12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25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5-4034-B05A-69511B71A12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25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5-4034-B05A-69511B71A12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025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35-4034-B05A-69511B71A1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גיליון1!$A$1:$C$1</c:f>
              <c:strCache>
                <c:ptCount val="3"/>
                <c:pt idx="0">
                  <c:v>Cuota de Seguro de Salud</c:v>
                </c:pt>
                <c:pt idx="1">
                  <c:v>Presupuesto del Estado</c:v>
                </c:pt>
                <c:pt idx="2">
                  <c:v>Copago</c:v>
                </c:pt>
              </c:strCache>
            </c:strRef>
          </c:cat>
          <c:val>
            <c:numRef>
              <c:f>גיליון1!$A$2:$C$2</c:f>
              <c:numCache>
                <c:formatCode>General</c:formatCode>
                <c:ptCount val="3"/>
                <c:pt idx="0">
                  <c:v>52.4</c:v>
                </c:pt>
                <c:pt idx="1">
                  <c:v>41.1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35-4034-B05A-69511B71A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 w="42860">
          <a:noFill/>
        </a:ln>
      </c:spPr>
    </c:plotArea>
    <c:legend>
      <c:legendPos val="l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0" y="2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6ACE7F-320C-44E0-94CC-16B7CEBCC178}" type="datetimeFigureOut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05351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853C4-3E86-4374-9A09-60DF393058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853C4-3E86-4374-9A09-60DF393058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BC8DBB8F-98D1-4239-BBD4-72230FC6DE6F}" type="slidenum">
              <a:rPr lang="en-US" altLang="he-IL" sz="1200"/>
              <a:pPr eaLnBrk="1" hangingPunct="1"/>
              <a:t>15</a:t>
            </a:fld>
            <a:endParaRPr lang="en-US" altLang="he-IL" sz="120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1807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7F9C0267-DE90-4014-9C01-E9481260C4FC}" type="slidenum">
              <a:rPr lang="en-US" altLang="he-IL" sz="1200"/>
              <a:pPr eaLnBrk="1" hangingPunct="1"/>
              <a:t>16</a:t>
            </a:fld>
            <a:endParaRPr lang="en-US" altLang="he-IL" sz="1200"/>
          </a:p>
        </p:txBody>
      </p:sp>
      <p:sp>
        <p:nvSpPr>
          <p:cNvPr id="6246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8128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74248059-92AB-43AB-989A-128A0C1471A2}" type="slidenum">
              <a:rPr lang="en-US" altLang="he-IL" sz="1200"/>
              <a:pPr eaLnBrk="1" hangingPunct="1"/>
              <a:t>18</a:t>
            </a:fld>
            <a:endParaRPr lang="en-US" altLang="he-IL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8089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dirty="0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00458C0-ACDC-4763-9618-7DA1CF7919A7}" type="slidenum">
              <a:rPr lang="he-IL" altLang="he-IL"/>
              <a:pPr algn="l">
                <a:spcBef>
                  <a:spcPct val="0"/>
                </a:spcBef>
              </a:pPr>
              <a:t>20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682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59276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59276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2F28A8-8F64-447A-AAC7-910E3618C642}" type="datetime8">
              <a:rPr lang="he-IL"/>
              <a:pPr>
                <a:defRPr/>
              </a:pPr>
              <a:t>17 אוקטובר 18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14A3F2-D049-404A-8EBB-FAE79CA35F90}" type="slidenum">
              <a:rPr lang="he-IL" altLang="he-IL"/>
              <a:pPr>
                <a:defRPr/>
              </a:pPr>
              <a:t>‹Nº›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2455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28868"/>
            <a:ext cx="7772400" cy="727071"/>
          </a:xfrm>
          <a:prstGeom prst="rect">
            <a:avLst/>
          </a:prstGeom>
        </p:spPr>
        <p:txBody>
          <a:bodyPr/>
          <a:lstStyle>
            <a:lvl1pPr algn="r">
              <a:defRPr sz="4400" baseline="0">
                <a:solidFill>
                  <a:srgbClr val="452C81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3357562"/>
            <a:ext cx="6400800" cy="5429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0072B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20864-4284-439F-B49C-AA6FDA86C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8C8B26-5B99-452F-9D59-0D81794E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E2B15-FC9D-4A38-AD51-7668C14F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D164-F19A-42B2-BEF4-06EAC1E6BBD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287B3E-D09B-4769-BCAB-6FF2ADDE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A72E4D-54F0-451E-A2FF-BCEBA73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839-2A40-41FB-9A41-BAE8A65E19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8BEE6-7327-4C51-A8E2-0DCD05FB3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AAA95B-14E4-4792-A36D-4FFF4DB19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F6C84-B864-4E53-8951-42B7409A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D164-F19A-42B2-BEF4-06EAC1E6BBD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E20F6A-01DB-4669-A632-BE631F5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C20E0-E1FA-4B08-9BF5-B92FBEF5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839-2A40-41FB-9A41-BAE8A65E19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72200" y="5807075"/>
            <a:ext cx="2895600" cy="212725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096000" y="5807075"/>
            <a:ext cx="28956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© כל הזכויות שמורות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096000" y="5807075"/>
            <a:ext cx="28956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© כל הזכויות שמורות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096000" y="5807075"/>
            <a:ext cx="28956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© כל הזכויות שמורות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_veadim_ppt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86" y="1339"/>
            <a:ext cx="9140428" cy="6855321"/>
          </a:xfrm>
          <a:prstGeom prst="rect">
            <a:avLst/>
          </a:prstGeom>
        </p:spPr>
      </p:pic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571480"/>
            <a:ext cx="8401080" cy="4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סגנון כותרת בשקופית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0174"/>
            <a:ext cx="8229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סגנון נקודות בשקופית </a:t>
            </a:r>
          </a:p>
          <a:p>
            <a:pPr lvl="0"/>
            <a:r>
              <a:rPr lang="he-IL" dirty="0"/>
              <a:t>סגנון נקודות דרגה </a:t>
            </a:r>
            <a:r>
              <a:rPr lang="he-IL" dirty="0" err="1"/>
              <a:t>שניה</a:t>
            </a:r>
            <a:r>
              <a:rPr lang="he-IL" dirty="0"/>
              <a:t> בשקופית</a:t>
            </a:r>
          </a:p>
          <a:p>
            <a:pPr lvl="1"/>
            <a:r>
              <a:rPr lang="he-IL" dirty="0"/>
              <a:t>דרגה </a:t>
            </a:r>
            <a:r>
              <a:rPr lang="he-IL" dirty="0" err="1"/>
              <a:t>שניה</a:t>
            </a:r>
            <a:r>
              <a:rPr lang="he-IL" dirty="0"/>
              <a:t> בשקופית</a:t>
            </a:r>
          </a:p>
          <a:p>
            <a:pPr lvl="1"/>
            <a:r>
              <a:rPr lang="he-IL" dirty="0"/>
              <a:t>דרגה </a:t>
            </a:r>
            <a:r>
              <a:rPr lang="he-IL" dirty="0" err="1"/>
              <a:t>שניה</a:t>
            </a:r>
            <a:r>
              <a:rPr lang="he-IL" dirty="0"/>
              <a:t> בשקופית</a:t>
            </a:r>
          </a:p>
          <a:p>
            <a:pPr lvl="1"/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2" r:id="rId3"/>
    <p:sldLayoutId id="2147483697" r:id="rId4"/>
    <p:sldLayoutId id="2147483698" r:id="rId5"/>
    <p:sldLayoutId id="2147483693" r:id="rId6"/>
    <p:sldLayoutId id="2147483694" r:id="rId7"/>
    <p:sldLayoutId id="2147483699" r:id="rId8"/>
    <p:sldLayoutId id="2147483700" r:id="rId9"/>
    <p:sldLayoutId id="2147483701" r:id="rId10"/>
    <p:sldLayoutId id="2147483702" r:id="rId11"/>
    <p:sldLayoutId id="2147483716" r:id="rId12"/>
  </p:sldLayoutIdLst>
  <p:hf sldNum="0" hd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452C8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rgbClr val="0072B4"/>
        </a:buClr>
        <a:buFont typeface="Arial" pitchFamily="34" charset="0"/>
        <a:buChar char="●"/>
        <a:defRPr sz="2400">
          <a:solidFill>
            <a:srgbClr val="6A6463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000">
          <a:solidFill>
            <a:srgbClr val="6A6463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IMA_100\materials\back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IMA_veadim_ppt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86" y="1339"/>
            <a:ext cx="9140428" cy="6855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</p:sldLayoutIdLst>
  <p:hf sldNum="0"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Arial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D164-F19A-42B2-BEF4-06EAC1E6BBD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4839-2A40-41FB-9A41-BAE8A65E196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IMA_veadim_ppt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6" y="1339"/>
            <a:ext cx="9140428" cy="6855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D164-F19A-42B2-BEF4-06EAC1E6BBD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4839-2A40-41FB-9A41-BAE8A65E196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IMA_veadim_ppt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6" y="1339"/>
            <a:ext cx="9140428" cy="6855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2430016"/>
            <a:ext cx="8358214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3ª Conferencia Internacional de Sindicatos Médicos . Lisboa </a:t>
            </a:r>
            <a:b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pt-B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Moshe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Kostiner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00298" y="6072206"/>
            <a:ext cx="6400800" cy="328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6A646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A64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99B4-0DE7-46AE-8147-C1FEB17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Fondos</a:t>
            </a:r>
            <a:r>
              <a:rPr lang="en-US" dirty="0"/>
              <a:t> de </a:t>
            </a:r>
            <a:r>
              <a:rPr lang="en-US" dirty="0" err="1"/>
              <a:t>Salud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CB70-250A-4CD5-B6C3-2AC96AD5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s-ES" altLang="he-IL" dirty="0"/>
              <a:t>Instituciones</a:t>
            </a:r>
            <a:r>
              <a:rPr lang="en-US" altLang="he-IL" dirty="0"/>
              <a:t> sin </a:t>
            </a:r>
            <a:r>
              <a:rPr lang="en-US" altLang="he-IL" dirty="0" err="1"/>
              <a:t>ánimo</a:t>
            </a:r>
            <a:r>
              <a:rPr lang="en-US" altLang="he-IL" dirty="0"/>
              <a:t> de </a:t>
            </a:r>
            <a:r>
              <a:rPr lang="en-US" altLang="he-IL" dirty="0" err="1"/>
              <a:t>lucro</a:t>
            </a:r>
            <a:endParaRPr lang="en-US" altLang="he-IL" dirty="0"/>
          </a:p>
          <a:p>
            <a:pPr algn="l" rtl="0">
              <a:lnSpc>
                <a:spcPct val="80000"/>
              </a:lnSpc>
              <a:buNone/>
            </a:pPr>
            <a:endParaRPr lang="en-US" altLang="he-IL" sz="700" dirty="0"/>
          </a:p>
          <a:p>
            <a:pPr algn="l" rtl="0">
              <a:lnSpc>
                <a:spcPct val="80000"/>
              </a:lnSpc>
            </a:pPr>
            <a:r>
              <a:rPr lang="es-ES" altLang="he-IL" dirty="0"/>
              <a:t>Los cuatro fondos de salud se establecieron formalmente en el período comprendido entre 1910 y principios de 1940.</a:t>
            </a:r>
          </a:p>
          <a:p>
            <a:pPr algn="l" rtl="0">
              <a:lnSpc>
                <a:spcPct val="80000"/>
              </a:lnSpc>
            </a:pPr>
            <a:endParaRPr lang="es-ES" altLang="he-IL" dirty="0"/>
          </a:p>
          <a:p>
            <a:pPr algn="l" rtl="0">
              <a:lnSpc>
                <a:spcPct val="80000"/>
              </a:lnSpc>
            </a:pPr>
            <a:r>
              <a:rPr lang="en-US" altLang="he-IL" dirty="0" err="1"/>
              <a:t>Clalit</a:t>
            </a:r>
            <a:r>
              <a:rPr lang="en-US" altLang="he-IL" dirty="0"/>
              <a:t>: 52%; Maccabi: 25%; </a:t>
            </a:r>
            <a:r>
              <a:rPr lang="en-US" altLang="he-IL" dirty="0" err="1"/>
              <a:t>Meuhedet</a:t>
            </a:r>
            <a:r>
              <a:rPr lang="en-US" altLang="he-IL" dirty="0"/>
              <a:t>: 14%; </a:t>
            </a:r>
            <a:r>
              <a:rPr lang="en-US" altLang="he-IL" dirty="0" err="1"/>
              <a:t>Leumit</a:t>
            </a:r>
            <a:r>
              <a:rPr lang="en-US" altLang="he-IL" dirty="0"/>
              <a:t>: 9% </a:t>
            </a:r>
            <a:r>
              <a:rPr lang="en-US" altLang="he-IL" sz="1800" dirty="0"/>
              <a:t>(a finales del 2015)</a:t>
            </a:r>
          </a:p>
          <a:p>
            <a:pPr algn="l" rtl="0">
              <a:lnSpc>
                <a:spcPct val="80000"/>
              </a:lnSpc>
              <a:buNone/>
            </a:pPr>
            <a:endParaRPr lang="en-US" altLang="he-IL" sz="700" dirty="0"/>
          </a:p>
          <a:p>
            <a:pPr algn="l" rtl="0">
              <a:lnSpc>
                <a:spcPct val="80000"/>
              </a:lnSpc>
            </a:pPr>
            <a:endParaRPr lang="es-ES" altLang="he-IL" dirty="0"/>
          </a:p>
          <a:p>
            <a:pPr algn="l" rtl="0">
              <a:lnSpc>
                <a:spcPct val="80000"/>
              </a:lnSpc>
            </a:pPr>
            <a:r>
              <a:rPr lang="es-ES" altLang="he-IL" dirty="0"/>
              <a:t>Disminución de </a:t>
            </a:r>
            <a:r>
              <a:rPr lang="es-ES" altLang="he-IL" dirty="0" err="1"/>
              <a:t>Clalit</a:t>
            </a:r>
            <a:r>
              <a:rPr lang="es-ES" altLang="he-IL" dirty="0"/>
              <a:t> de &gt; 80% en la década de los 80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altLang="he-IL" sz="700" dirty="0"/>
          </a:p>
          <a:p>
            <a:pPr algn="l" rtl="0">
              <a:lnSpc>
                <a:spcPct val="80000"/>
              </a:lnSpc>
            </a:pPr>
            <a:r>
              <a:rPr lang="es-ES" altLang="he-IL" dirty="0"/>
              <a:t>Varía de región a región</a:t>
            </a:r>
            <a:endParaRPr lang="en-US" altLang="he-IL" sz="7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16634-F4A6-48C3-963B-356FB44A8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2A83-1C84-476A-9CCB-2510A4DD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Sanidad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D8EF-DB86-4CC0-9B92-6FAC01A5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altLang="he-IL" dirty="0"/>
              <a:t>Regulador, empleador, proveedor de servicios y compañía de seguros</a:t>
            </a:r>
          </a:p>
          <a:p>
            <a:pPr algn="l" rtl="0"/>
            <a:r>
              <a:rPr lang="es-ES" altLang="he-IL" dirty="0"/>
              <a:t>Posee la mitad de los hospitales generales.</a:t>
            </a:r>
          </a:p>
          <a:p>
            <a:pPr algn="l" rtl="0"/>
            <a:r>
              <a:rPr lang="es-ES" altLang="he-IL" dirty="0"/>
              <a:t>Clínicas </a:t>
            </a:r>
            <a:r>
              <a:rPr lang="es-ES" altLang="he-IL" dirty="0" err="1"/>
              <a:t>maternoinfantiles</a:t>
            </a:r>
            <a:r>
              <a:rPr lang="es-ES" altLang="he-IL" dirty="0"/>
              <a:t>.</a:t>
            </a:r>
          </a:p>
          <a:p>
            <a:pPr algn="l" rtl="0"/>
            <a:r>
              <a:rPr lang="es-ES" altLang="he-IL" dirty="0"/>
              <a:t>Atención psiquiátrica para pacientes hospitalizados (reciente aprobación de la reforma para transferir la atención de estos enfermos a los fondos)</a:t>
            </a:r>
          </a:p>
          <a:p>
            <a:pPr algn="l" rtl="0"/>
            <a:r>
              <a:rPr lang="es-ES" altLang="he-IL" dirty="0"/>
              <a:t>Asistencia asistida por el estado a largo plazo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9D63C-BA82-4F8A-AB44-A8C674F3D4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7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87D1-19FD-4936-A039-57E6FA16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20" y="620688"/>
            <a:ext cx="8401080" cy="480994"/>
          </a:xfrm>
        </p:spPr>
        <p:txBody>
          <a:bodyPr/>
          <a:lstStyle/>
          <a:p>
            <a:pPr algn="ctr"/>
            <a:r>
              <a:rPr lang="es-ES" dirty="0"/>
              <a:t>Privatización de los servicios de salud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A3B0-A5E8-4985-A479-BF4ECB00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Financiación privada (copagos, seguro privado) hasta 42%.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Seguros complementarios (80%) y privados (40%).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Clínicas de </a:t>
            </a:r>
            <a:r>
              <a:rPr lang="es-ES" dirty="0" err="1"/>
              <a:t>Tipot</a:t>
            </a:r>
            <a:r>
              <a:rPr lang="es-ES" dirty="0"/>
              <a:t> </a:t>
            </a:r>
            <a:r>
              <a:rPr lang="es-ES" dirty="0" err="1"/>
              <a:t>Halav</a:t>
            </a:r>
            <a:r>
              <a:rPr lang="es-ES" dirty="0"/>
              <a:t> (Madre e hijo).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Cuidado de la salud de los estudiantes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Servicios hospitalarios / fusiones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Salud mental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Crecimiento de la medicina privada / problema de la medicina privada en los hospitales públicos: reduce la equidad de la atención médica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81BF2-C359-4AE4-A183-E68C3CB735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1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86C2-AB74-443A-933B-7CDDDFD0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7683D-5E64-44D5-A521-76FF59EB47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56176" y="5805264"/>
            <a:ext cx="2895600" cy="212725"/>
          </a:xfrm>
        </p:spPr>
        <p:txBody>
          <a:bodyPr/>
          <a:lstStyle/>
          <a:p>
            <a:pPr>
              <a:defRPr/>
            </a:pPr>
            <a:r>
              <a:rPr lang="he-IL" dirty="0"/>
              <a:t>© כל הזכויות שמורות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F3B1CD-A88E-4DA1-9928-B99C6C744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1864519"/>
            <a:ext cx="81819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2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en-US" sz="4800" dirty="0" err="1">
                <a:solidFill>
                  <a:schemeClr val="accent2"/>
                </a:solidFill>
              </a:rPr>
              <a:t>Inmigración</a:t>
            </a:r>
            <a:endParaRPr lang="he-IL" sz="48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43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857250"/>
            <a:ext cx="6544766" cy="131445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s-E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Migración de médicos en Israel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628900"/>
            <a:ext cx="7088832" cy="30861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s-ES" altLang="he-IL" dirty="0">
                <a:solidFill>
                  <a:schemeClr val="tx1"/>
                </a:solidFill>
              </a:rPr>
              <a:t>De 1989-2000, gran afluencia de inmigrantes de la ex Unión Soviética.</a:t>
            </a:r>
            <a:endParaRPr lang="en-US" altLang="he-IL" dirty="0">
              <a:solidFill>
                <a:schemeClr val="tx1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s-ES" altLang="he-IL" dirty="0">
                <a:solidFill>
                  <a:schemeClr val="tx1"/>
                </a:solidFill>
              </a:rPr>
              <a:t>Absorción de aproximadamente 1 millón de inmigrantes (aproximadamente 1/6 de la población)</a:t>
            </a:r>
          </a:p>
          <a:p>
            <a:pPr algn="l" rtl="0">
              <a:lnSpc>
                <a:spcPct val="90000"/>
              </a:lnSpc>
            </a:pPr>
            <a:r>
              <a:rPr lang="es-ES" altLang="he-IL" dirty="0">
                <a:solidFill>
                  <a:schemeClr val="tx1"/>
                </a:solidFill>
              </a:rPr>
              <a:t>Israel es un país de inmigrantes y apoya enormemente la inmigración.</a:t>
            </a:r>
            <a:endParaRPr lang="en-US" altLang="he-IL" dirty="0">
              <a:solidFill>
                <a:schemeClr val="tx1"/>
              </a:solidFill>
            </a:endParaRPr>
          </a:p>
        </p:txBody>
      </p:sp>
      <p:sp>
        <p:nvSpPr>
          <p:cNvPr id="4098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18859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2288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25717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29146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47CEC44E-A7EB-4187-A8F9-C05AF642EEAD}" type="slidenum">
              <a:rPr lang="en-US" altLang="he-IL" sz="900">
                <a:solidFill>
                  <a:srgbClr val="3F3F3F"/>
                </a:solidFill>
              </a:rPr>
              <a:pPr eaLnBrk="1" hangingPunct="1"/>
              <a:t>15</a:t>
            </a:fld>
            <a:endParaRPr lang="en-US" altLang="he-IL" sz="9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85720" y="1268760"/>
            <a:ext cx="8401080" cy="64807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s-ES" dirty="0">
                <a:solidFill>
                  <a:schemeClr val="accent2"/>
                </a:solidFill>
              </a:rPr>
              <a:t>Posibles explicaciones para una absorción exitosa a gran escala.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437004"/>
          </a:xfrm>
        </p:spPr>
        <p:txBody>
          <a:bodyPr/>
          <a:lstStyle/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Disminución de las horas de trabajo.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Acuerdos de empleo no convencionales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Configuraciones privadas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Trabajadores mas baratos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Dispersión geográfica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Campos de especialización menos atractivos.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Leyes y política</a:t>
            </a:r>
            <a:endParaRPr lang="en-US" altLang="he-IL" dirty="0"/>
          </a:p>
        </p:txBody>
      </p:sp>
      <p:sp>
        <p:nvSpPr>
          <p:cNvPr id="19458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18859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2288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25717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29146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378640DB-724B-45A2-A454-92A3F0F05515}" type="slidenum">
              <a:rPr lang="en-US" altLang="he-IL" sz="900">
                <a:solidFill>
                  <a:srgbClr val="3F3F3F"/>
                </a:solidFill>
              </a:rPr>
              <a:pPr eaLnBrk="1" hangingPunct="1"/>
              <a:t>16</a:t>
            </a:fld>
            <a:endParaRPr lang="en-US" altLang="he-IL" sz="9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4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Migración de médicos en Israel - 2016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>
                <a:solidFill>
                  <a:schemeClr val="tx1"/>
                </a:solidFill>
              </a:rPr>
              <a:t>26,900 inmigrantes</a:t>
            </a:r>
          </a:p>
          <a:p>
            <a:pPr algn="l" rtl="0"/>
            <a:endParaRPr lang="es-ES" dirty="0">
              <a:solidFill>
                <a:schemeClr val="tx1"/>
              </a:solidFill>
            </a:endParaRP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14,730 de FSU</a:t>
            </a:r>
          </a:p>
          <a:p>
            <a:pPr algn="l" rtl="0"/>
            <a:endParaRPr lang="es-ES" dirty="0">
              <a:solidFill>
                <a:schemeClr val="tx1"/>
              </a:solidFill>
            </a:endParaRP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Entre 2013-2015, aproximadamente 544 médicos (en su mayoría de Rusia, Ucrania, Estados Unidos y Francia)</a:t>
            </a:r>
          </a:p>
          <a:p>
            <a:pPr algn="l" rtl="0"/>
            <a:endParaRPr lang="es-ES" dirty="0">
              <a:solidFill>
                <a:schemeClr val="tx1"/>
              </a:solidFill>
            </a:endParaRP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Aumento de la inmigración de países occidentales (diferentes motivos)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858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Mirada al </a:t>
            </a:r>
            <a:r>
              <a:rPr lang="en-US" dirty="0" err="1">
                <a:solidFill>
                  <a:schemeClr val="accent2"/>
                </a:solidFill>
              </a:rPr>
              <a:t>pasado</a:t>
            </a:r>
            <a:r>
              <a:rPr lang="en-US" dirty="0">
                <a:solidFill>
                  <a:schemeClr val="accent2"/>
                </a:solidFill>
              </a:rPr>
              <a:t> y al </a:t>
            </a:r>
            <a:r>
              <a:rPr lang="en-US" dirty="0" err="1">
                <a:solidFill>
                  <a:schemeClr val="accent2"/>
                </a:solidFill>
              </a:rPr>
              <a:t>futuro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3869052"/>
          </a:xfrm>
        </p:spPr>
        <p:txBody>
          <a:bodyPr/>
          <a:lstStyle/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Ligero efecto positivo sobre los salarios.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No se observa ningún impacto importante en la disponibilidad y accesibilidad de los servicios.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No hay estudios sobre el impacto en la calidad de la atención médica.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Menos movilización en todo el sistema hoy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Tendencia a criterios más estrictos de licencia y especialización.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Mayor interés en absorber médicos occidentales.</a:t>
            </a: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Necesidad de enfrentar la inminente escasez de médicos.</a:t>
            </a:r>
            <a:endParaRPr lang="en-US" altLang="he-IL" dirty="0">
              <a:solidFill>
                <a:schemeClr val="tx1"/>
              </a:solidFill>
            </a:endParaRPr>
          </a:p>
        </p:txBody>
      </p:sp>
      <p:sp>
        <p:nvSpPr>
          <p:cNvPr id="27650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18859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2288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25717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2914650" indent="-171450" algn="r" rtl="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fld id="{2140D8AD-DEE4-4C82-A05E-ED67D8095E19}" type="slidenum">
              <a:rPr lang="en-US" altLang="he-IL" sz="900">
                <a:solidFill>
                  <a:srgbClr val="3F3F3F"/>
                </a:solidFill>
              </a:rPr>
              <a:pPr eaLnBrk="1" hangingPunct="1"/>
              <a:t>18</a:t>
            </a:fld>
            <a:endParaRPr lang="en-US" altLang="he-IL" sz="9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2713856"/>
          </a:xfrm>
        </p:spPr>
        <p:txBody>
          <a:bodyPr/>
          <a:lstStyle/>
          <a:p>
            <a:r>
              <a:rPr lang="es-ES" sz="4800" dirty="0">
                <a:solidFill>
                  <a:schemeClr val="accent2"/>
                </a:solidFill>
              </a:rPr>
              <a:t>Condiciones de trabajo de los residentes</a:t>
            </a:r>
            <a:endParaRPr lang="he-IL" sz="48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5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2713856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Sistema </a:t>
            </a:r>
            <a:r>
              <a:rPr lang="en-US" sz="4800" dirty="0" err="1">
                <a:solidFill>
                  <a:schemeClr val="accent2"/>
                </a:solidFill>
              </a:rPr>
              <a:t>Sanitario</a:t>
            </a:r>
            <a:r>
              <a:rPr lang="en-US" sz="4800" dirty="0">
                <a:solidFill>
                  <a:schemeClr val="accent2"/>
                </a:solidFill>
              </a:rPr>
              <a:t> </a:t>
            </a:r>
            <a:r>
              <a:rPr lang="en-US" sz="4800" dirty="0" err="1">
                <a:solidFill>
                  <a:schemeClr val="accent2"/>
                </a:solidFill>
              </a:rPr>
              <a:t>Israelí</a:t>
            </a:r>
            <a:endParaRPr lang="he-IL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4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75284"/>
              </p:ext>
            </p:extLst>
          </p:nvPr>
        </p:nvGraphicFramePr>
        <p:xfrm>
          <a:off x="0" y="1462088"/>
          <a:ext cx="9144000" cy="4812073"/>
        </p:xfrm>
        <a:graphic>
          <a:graphicData uri="http://schemas.openxmlformats.org/drawingml/2006/table">
            <a:tbl>
              <a:tblPr rtl="1" firstRow="1" bandRow="1"/>
              <a:tblGrid>
                <a:gridCol w="485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1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24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s-ES" sz="2400" dirty="0"/>
                        <a:t>41.5 para empleados del gobierno 40-41.5 para empleados de </a:t>
                      </a:r>
                      <a:r>
                        <a:rPr lang="es-ES" sz="2400" dirty="0" err="1"/>
                        <a:t>Clalit</a:t>
                      </a:r>
                      <a:endParaRPr lang="es-ES" sz="2400" dirty="0"/>
                    </a:p>
                    <a:p>
                      <a:pPr rtl="1"/>
                      <a:r>
                        <a:rPr lang="es-ES" sz="2400" b="1" baseline="0" dirty="0"/>
                        <a:t>No incluye guardias</a:t>
                      </a:r>
                      <a:endParaRPr lang="he-IL" sz="2400" b="1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/>
                        <a:t>Horas de </a:t>
                      </a:r>
                      <a:r>
                        <a:rPr lang="en-US" sz="2400" dirty="0" err="1"/>
                        <a:t>Trabajo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1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/>
                        <a:t>24 + 2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 err="1"/>
                        <a:t>Máximo</a:t>
                      </a:r>
                      <a:r>
                        <a:rPr lang="en-US" sz="2400" dirty="0"/>
                        <a:t> horas </a:t>
                      </a:r>
                      <a:r>
                        <a:rPr lang="en-US" sz="2400" dirty="0" err="1"/>
                        <a:t>consecutivas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trabajo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1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/>
                        <a:t>8 horas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 rtl="1"/>
                      <a:r>
                        <a:rPr lang="en-US" sz="2400" dirty="0"/>
                        <a:t>Descanso </a:t>
                      </a:r>
                      <a:r>
                        <a:rPr lang="en-US" sz="2400" dirty="0" err="1"/>
                        <a:t>mínimo</a:t>
                      </a:r>
                      <a:r>
                        <a:rPr lang="en-US" sz="2400" dirty="0"/>
                        <a:t> entre  </a:t>
                      </a:r>
                      <a:r>
                        <a:rPr lang="en-US" sz="2400" dirty="0" err="1"/>
                        <a:t>turnos</a:t>
                      </a:r>
                      <a:r>
                        <a:rPr lang="en-US" sz="2400" dirty="0"/>
                        <a:t>.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1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/>
                        <a:t>Hasta 6 </a:t>
                      </a:r>
                      <a:r>
                        <a:rPr lang="en-US" sz="2400" dirty="0" err="1"/>
                        <a:t>por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mes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 err="1"/>
                        <a:t>Frecuencia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guardias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48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 err="1"/>
                        <a:t>Libranza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tras</a:t>
                      </a:r>
                      <a:r>
                        <a:rPr lang="en-US" sz="2400" baseline="0" dirty="0"/>
                        <a:t> la </a:t>
                      </a:r>
                      <a:r>
                        <a:rPr lang="en-US" sz="2400" baseline="0" dirty="0" err="1"/>
                        <a:t>guardia</a:t>
                      </a:r>
                      <a:endParaRPr lang="en-US" sz="2400" baseline="0" dirty="0"/>
                    </a:p>
                    <a:p>
                      <a:pPr rtl="1"/>
                      <a:r>
                        <a:rPr lang="en-US" sz="2400" baseline="0" dirty="0" err="1"/>
                        <a:t>Día</a:t>
                      </a:r>
                      <a:r>
                        <a:rPr lang="en-US" sz="2400" baseline="0" dirty="0"/>
                        <a:t> de Descanso </a:t>
                      </a:r>
                      <a:r>
                        <a:rPr lang="en-US" sz="2400" baseline="0" dirty="0" err="1"/>
                        <a:t>semanal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rtl="1"/>
                      <a:r>
                        <a:rPr lang="en-US" sz="2400" dirty="0" err="1"/>
                        <a:t>Días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descanso</a:t>
                      </a:r>
                      <a:endParaRPr lang="he-IL" sz="2400" dirty="0"/>
                    </a:p>
                  </a:txBody>
                  <a:tcPr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כותרת 1"/>
          <p:cNvSpPr txBox="1">
            <a:spLocks/>
          </p:cNvSpPr>
          <p:nvPr/>
        </p:nvSpPr>
        <p:spPr bwMode="auto">
          <a:xfrm>
            <a:off x="285750" y="981075"/>
            <a:ext cx="84010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52C81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" kern="0" dirty="0">
                <a:latin typeface="Arial"/>
                <a:cs typeface="Arial"/>
              </a:rPr>
              <a:t>Horas de </a:t>
            </a:r>
            <a:r>
              <a:rPr lang="es-ES" kern="0" dirty="0"/>
              <a:t>trabajo de residentes-Israel</a:t>
            </a:r>
            <a:endParaRPr lang="he-IL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89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Horas de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trabajo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de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los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Residentes</a:t>
            </a:r>
            <a:endParaRPr lang="he-IL" sz="32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spcBef>
                <a:spcPts val="0"/>
              </a:spcBef>
              <a:buClr>
                <a:srgbClr val="452C81"/>
              </a:buClr>
              <a:defRPr/>
            </a:pPr>
            <a:r>
              <a:rPr lang="es-ES" sz="2800" dirty="0">
                <a:solidFill>
                  <a:srgbClr val="000000"/>
                </a:solidFill>
              </a:rPr>
              <a:t>Grandes diferencias entre países con respecto a las horas de trabajo máximas, la frecuencia del servicio de guardia, las pautas relativas a los días de descanso y las vacaciones.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Clr>
                <a:srgbClr val="452C81"/>
              </a:buClr>
              <a:defRPr/>
            </a:pPr>
            <a:r>
              <a:rPr lang="es-ES" sz="2800" dirty="0">
                <a:solidFill>
                  <a:srgbClr val="000000"/>
                </a:solidFill>
              </a:rPr>
              <a:t>Horas de trabajo en Israel caen entre Europa y Estados Unidos.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459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563408" y="285728"/>
            <a:ext cx="8401080" cy="4809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Horas de </a:t>
            </a:r>
            <a:r>
              <a:rPr lang="en-US" sz="3600" dirty="0" err="1">
                <a:solidFill>
                  <a:schemeClr val="accent2"/>
                </a:solidFill>
              </a:rPr>
              <a:t>trabajo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dirty="0" err="1">
                <a:solidFill>
                  <a:schemeClr val="accent2"/>
                </a:solidFill>
              </a:rPr>
              <a:t>los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Residentes</a:t>
            </a:r>
            <a:endParaRPr lang="he-IL" sz="3600" dirty="0"/>
          </a:p>
        </p:txBody>
      </p:sp>
      <p:sp>
        <p:nvSpPr>
          <p:cNvPr id="12291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3924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0"/>
            <a:r>
              <a:rPr lang="es-ES" dirty="0">
                <a:solidFill>
                  <a:schemeClr val="tx1"/>
                </a:solidFill>
              </a:rPr>
              <a:t>Mayor conciencia de la seguridad del paciente y el vínculo entre la fatiga y los errores médicos en lugar de las limitaciones del sistema y los requisitos de capacitación</a:t>
            </a:r>
          </a:p>
          <a:p>
            <a:pPr algn="just" rtl="0"/>
            <a:endParaRPr lang="es-ES" dirty="0">
              <a:solidFill>
                <a:schemeClr val="tx1"/>
              </a:solidFill>
            </a:endParaRPr>
          </a:p>
          <a:p>
            <a:pPr algn="just" rtl="0"/>
            <a:r>
              <a:rPr lang="es-ES" dirty="0">
                <a:solidFill>
                  <a:schemeClr val="tx1"/>
                </a:solidFill>
              </a:rPr>
              <a:t>Se están realizando esfuerzos en todo el mundo para reducir las horas de trabajo de los residentes sin dañar la calidad de la capacitación y la prestación de atención.</a:t>
            </a:r>
          </a:p>
          <a:p>
            <a:pPr algn="just" rtl="0"/>
            <a:endParaRPr lang="es-ES" dirty="0">
              <a:solidFill>
                <a:schemeClr val="tx1"/>
              </a:solidFill>
            </a:endParaRPr>
          </a:p>
          <a:p>
            <a:pPr algn="just" rtl="0"/>
            <a:r>
              <a:rPr lang="es-ES" dirty="0">
                <a:solidFill>
                  <a:schemeClr val="tx1"/>
                </a:solidFill>
              </a:rPr>
              <a:t>Diferentes modelos pueden ser apropiados para diferentes campos de residencia.</a:t>
            </a:r>
            <a:endParaRPr lang="he-IL" dirty="0"/>
          </a:p>
          <a:p>
            <a:pPr algn="just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420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en-US" sz="4800" dirty="0" err="1">
                <a:solidFill>
                  <a:schemeClr val="accent2"/>
                </a:solidFill>
              </a:rPr>
              <a:t>Huelgas</a:t>
            </a:r>
            <a:r>
              <a:rPr lang="en-US" sz="4800" dirty="0">
                <a:solidFill>
                  <a:schemeClr val="accent2"/>
                </a:solidFill>
              </a:rPr>
              <a:t> </a:t>
            </a:r>
            <a:r>
              <a:rPr lang="en-US" sz="4800" dirty="0" err="1">
                <a:solidFill>
                  <a:schemeClr val="accent2"/>
                </a:solidFill>
              </a:rPr>
              <a:t>Médicas</a:t>
            </a:r>
            <a:endParaRPr lang="he-IL" sz="48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20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Huelgas</a:t>
            </a:r>
            <a:r>
              <a:rPr lang="en-US" dirty="0"/>
              <a:t> </a:t>
            </a:r>
            <a:r>
              <a:rPr lang="en-US" dirty="0" err="1"/>
              <a:t>Médicas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>
                <a:solidFill>
                  <a:schemeClr val="tx1"/>
                </a:solidFill>
              </a:rPr>
              <a:t>El derecho de huelga es reconocido como un derecho básico de las relaciones laborales en Israel.</a:t>
            </a: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Debe ser proporcional y no excesivamente perjudicial.</a:t>
            </a: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El enfoque israelí de las huelgas en los servicios esenciales es bastante liberal, pero está sujeto a restricciones:</a:t>
            </a: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No se permiten las huelgas en la policía ni en las fuerzas de seguridad, se deben probar primero otros métodos para resolver el conflicto, como la mediación, y la huelga debe ser proporcional.</a:t>
            </a:r>
          </a:p>
          <a:p>
            <a:pPr algn="l" rtl="0"/>
            <a:r>
              <a:rPr lang="es-ES" dirty="0">
                <a:solidFill>
                  <a:schemeClr val="tx1"/>
                </a:solidFill>
              </a:rPr>
              <a:t>Huelgas de médicos en Israel: 1976 (58 días), 1983 (117 días, 1994 (un día), 2000 (217 días), 2011 (142 días)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9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altLang="he-IL" sz="4400" dirty="0"/>
              <a:t>			</a:t>
            </a:r>
            <a:r>
              <a:rPr lang="en-US" altLang="he-IL" sz="4400" dirty="0" err="1"/>
              <a:t>Huelga</a:t>
            </a:r>
            <a:r>
              <a:rPr lang="en-US" altLang="he-IL" sz="4400" dirty="0"/>
              <a:t> 2011</a:t>
            </a:r>
            <a:endParaRPr lang="he-IL" altLang="he-IL" sz="4400" dirty="0"/>
          </a:p>
        </p:txBody>
      </p:sp>
      <p:sp>
        <p:nvSpPr>
          <p:cNvPr id="12291" name="מציין מיקום תוכן 2"/>
          <p:cNvSpPr>
            <a:spLocks noGrp="1"/>
          </p:cNvSpPr>
          <p:nvPr>
            <p:ph idx="1"/>
          </p:nvPr>
        </p:nvSpPr>
        <p:spPr>
          <a:xfrm>
            <a:off x="395288" y="1484784"/>
            <a:ext cx="8748712" cy="4681066"/>
          </a:xfrm>
        </p:spPr>
        <p:txBody>
          <a:bodyPr/>
          <a:lstStyle/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Sanciones en días alternos en unidades alternas.</a:t>
            </a:r>
          </a:p>
          <a:p>
            <a:pPr algn="l" rtl="0"/>
            <a:endParaRPr lang="es-ES" altLang="he-IL" dirty="0">
              <a:solidFill>
                <a:schemeClr val="tx1"/>
              </a:solidFill>
            </a:endParaRP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Comité de excepciones</a:t>
            </a:r>
          </a:p>
          <a:p>
            <a:pPr algn="l" rtl="0"/>
            <a:endParaRPr lang="es-ES" altLang="he-IL" dirty="0">
              <a:solidFill>
                <a:schemeClr val="tx1"/>
              </a:solidFill>
            </a:endParaRP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Tratamiento de emergencias incluso en días de plena sanción.</a:t>
            </a:r>
          </a:p>
          <a:p>
            <a:pPr algn="l" rtl="0"/>
            <a:endParaRPr lang="es-ES" altLang="he-IL" dirty="0">
              <a:solidFill>
                <a:schemeClr val="tx1"/>
              </a:solidFill>
            </a:endParaRP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Fuerte apoyo público</a:t>
            </a:r>
          </a:p>
          <a:p>
            <a:pPr algn="l" rtl="0"/>
            <a:endParaRPr lang="es-ES" altLang="he-IL" dirty="0">
              <a:solidFill>
                <a:schemeClr val="tx1"/>
              </a:solidFill>
            </a:endParaRPr>
          </a:p>
          <a:p>
            <a:pPr algn="l" rtl="0"/>
            <a:r>
              <a:rPr lang="es-ES" altLang="he-IL" dirty="0">
                <a:solidFill>
                  <a:schemeClr val="tx1"/>
                </a:solidFill>
              </a:rPr>
              <a:t>Apoyo judicial (“las sanciones IMA son proporcionadas”)</a:t>
            </a:r>
            <a:endParaRPr lang="he-IL" alt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2B72-7672-4E5C-AF90-9CF72105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76A6-5A5D-4DBF-8733-FAAABD3D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altLang="he-IL" dirty="0"/>
              <a:t>Fundado en 1948 </a:t>
            </a:r>
          </a:p>
          <a:p>
            <a:pPr algn="l" rtl="0"/>
            <a:endParaRPr lang="es-ES" altLang="he-IL" dirty="0"/>
          </a:p>
          <a:p>
            <a:pPr algn="l" rtl="0"/>
            <a:r>
              <a:rPr lang="es-ES" altLang="he-IL" dirty="0"/>
              <a:t>población en 2017 = 8.720.000 h. </a:t>
            </a:r>
          </a:p>
          <a:p>
            <a:pPr algn="l" rtl="0"/>
            <a:endParaRPr lang="es-ES" altLang="he-IL" dirty="0"/>
          </a:p>
          <a:p>
            <a:pPr algn="l" rtl="0"/>
            <a:r>
              <a:rPr lang="es-ES" altLang="he-IL" dirty="0"/>
              <a:t>tasa de natalidad (2015) = 3.1</a:t>
            </a:r>
          </a:p>
          <a:p>
            <a:pPr algn="l" rtl="0"/>
            <a:endParaRPr lang="es-ES" altLang="he-IL" dirty="0"/>
          </a:p>
          <a:p>
            <a:pPr algn="l" rtl="0"/>
            <a:r>
              <a:rPr lang="es-ES" altLang="he-IL" dirty="0"/>
              <a:t>esperanza de vida (2015)= 80,9 hombres, mujeres 84.5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0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17B8-7291-4621-80BF-39AB5ED6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76245-CFB9-4D2D-8920-E18ADBCE3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C60A2-ADBD-44E2-B042-8A8E391048FC}"/>
              </a:ext>
            </a:extLst>
          </p:cNvPr>
          <p:cNvSpPr txBox="1">
            <a:spLocks/>
          </p:cNvSpPr>
          <p:nvPr/>
        </p:nvSpPr>
        <p:spPr bwMode="auto">
          <a:xfrm>
            <a:off x="752460" y="359583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52C81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altLang="he-IL" sz="2000" kern="0" dirty="0"/>
              <a:t>Gasto nacional en salud-Per cápita (OECND (2017)</a:t>
            </a:r>
            <a:endParaRPr lang="he-IL" altLang="he-IL" sz="2000" kern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1EC3A9-50A9-4BA1-8775-FF9B9027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7" y="1504992"/>
            <a:ext cx="8880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0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3F28-ECDD-475E-B0D6-0A0AEB6D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597703"/>
            <a:ext cx="8401080" cy="480994"/>
          </a:xfrm>
        </p:spPr>
        <p:txBody>
          <a:bodyPr/>
          <a:lstStyle/>
          <a:p>
            <a:pPr algn="ctr"/>
            <a:r>
              <a:rPr lang="en-US" altLang="he-IL" dirty="0"/>
              <a:t>       </a:t>
            </a:r>
            <a:r>
              <a:rPr lang="es-ES" altLang="he-IL" dirty="0"/>
              <a:t>Gasto nacional en Salud Total</a:t>
            </a:r>
            <a:r>
              <a:rPr lang="en-US" altLang="he-IL" dirty="0"/>
              <a:t>(2016)</a:t>
            </a:r>
            <a:r>
              <a:rPr lang="he-IL" altLang="he-IL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7F4E-5D07-4F68-919E-58F0E4EA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he-IL" dirty="0"/>
          </a:p>
          <a:p>
            <a:pPr algn="l" rtl="0"/>
            <a:r>
              <a:rPr lang="es-ES" altLang="he-IL" dirty="0"/>
              <a:t>NIS </a:t>
            </a:r>
            <a:r>
              <a:rPr lang="es-ES" altLang="he-IL"/>
              <a:t>90.300 millones </a:t>
            </a:r>
            <a:endParaRPr lang="es-ES" altLang="he-IL" dirty="0"/>
          </a:p>
          <a:p>
            <a:pPr algn="l" rtl="0"/>
            <a:endParaRPr lang="es-ES" altLang="he-IL" dirty="0"/>
          </a:p>
          <a:p>
            <a:pPr algn="l" rtl="0"/>
            <a:r>
              <a:rPr lang="es-ES" altLang="he-IL" dirty="0"/>
              <a:t>7,4% del PIB</a:t>
            </a:r>
            <a:endParaRPr lang="en-US" altLang="he-IL" dirty="0"/>
          </a:p>
          <a:p>
            <a:pPr algn="l" rtl="0"/>
            <a:endParaRPr lang="he-IL" altLang="he-IL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5EBF1-408C-4124-9AFA-4012E0D8A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2F50-4FD6-462D-9945-AB89F0F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20" y="548680"/>
            <a:ext cx="8401080" cy="480994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israelí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D1AA-1161-4B8D-98DA-9DB3EED2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s-ES" altLang="he-IL" dirty="0"/>
              <a:t>4 fondos públicos </a:t>
            </a:r>
          </a:p>
          <a:p>
            <a:pPr algn="l" rtl="0">
              <a:lnSpc>
                <a:spcPct val="150000"/>
              </a:lnSpc>
            </a:pPr>
            <a:r>
              <a:rPr lang="es-ES" altLang="he-IL" dirty="0"/>
              <a:t>45 hospitales </a:t>
            </a:r>
          </a:p>
          <a:p>
            <a:pPr lvl="0" algn="l" rtl="0">
              <a:lnSpc>
                <a:spcPct val="150000"/>
              </a:lnSpc>
            </a:pPr>
            <a:r>
              <a:rPr lang="es-ES" altLang="he-IL" dirty="0"/>
              <a:t>principalmente sector público, pero creciente privatización </a:t>
            </a:r>
          </a:p>
          <a:p>
            <a:pPr algn="l" rtl="0">
              <a:lnSpc>
                <a:spcPct val="150000"/>
              </a:lnSpc>
            </a:pPr>
            <a:r>
              <a:rPr lang="es-ES" altLang="he-IL" dirty="0"/>
              <a:t>5 escuelas médicas subvencionadas </a:t>
            </a:r>
          </a:p>
          <a:p>
            <a:pPr algn="l" rtl="0">
              <a:lnSpc>
                <a:spcPct val="150000"/>
              </a:lnSpc>
            </a:pPr>
            <a:r>
              <a:rPr lang="es-ES" altLang="he-IL" dirty="0"/>
              <a:t>atención dental para niños hasta 16 años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72421-E50E-48B9-BC64-A0605CB00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937E-33BE-4F3B-AD14-6478A4C8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Ley de seguro nacional de salud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D277-2C72-4453-91B5-EAD30F93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s-ES" altLang="he-IL" dirty="0"/>
              <a:t>En efecto desde enero de 1995</a:t>
            </a:r>
            <a:endParaRPr lang="en-US" altLang="he-IL" sz="600" dirty="0"/>
          </a:p>
          <a:p>
            <a:pPr algn="l" rtl="0">
              <a:lnSpc>
                <a:spcPct val="90000"/>
              </a:lnSpc>
            </a:pPr>
            <a:endParaRPr lang="es-ES" altLang="he-IL" dirty="0"/>
          </a:p>
          <a:p>
            <a:pPr algn="l" rtl="0">
              <a:lnSpc>
                <a:spcPct val="90000"/>
              </a:lnSpc>
            </a:pPr>
            <a:r>
              <a:rPr lang="es-ES" altLang="he-IL" dirty="0"/>
              <a:t>El Estado es responsable de proveer los servicios de salud para todos los residentes del país</a:t>
            </a:r>
            <a:endParaRPr lang="en-US" altLang="he-IL" sz="600" dirty="0"/>
          </a:p>
          <a:p>
            <a:pPr algn="l" rtl="0">
              <a:lnSpc>
                <a:spcPct val="90000"/>
              </a:lnSpc>
            </a:pPr>
            <a:endParaRPr lang="es-ES" altLang="he-IL" dirty="0"/>
          </a:p>
          <a:p>
            <a:pPr algn="l" rtl="0">
              <a:lnSpc>
                <a:spcPct val="90000"/>
              </a:lnSpc>
            </a:pPr>
            <a:r>
              <a:rPr lang="es-ES" altLang="he-IL" dirty="0"/>
              <a:t>Los fondos de salud (</a:t>
            </a:r>
            <a:r>
              <a:rPr lang="es-ES" altLang="he-IL" dirty="0" err="1"/>
              <a:t>kupot</a:t>
            </a:r>
            <a:r>
              <a:rPr lang="es-ES" altLang="he-IL" dirty="0"/>
              <a:t> </a:t>
            </a:r>
            <a:r>
              <a:rPr lang="es-ES" altLang="he-IL" dirty="0" err="1"/>
              <a:t>cholim</a:t>
            </a:r>
            <a:r>
              <a:rPr lang="es-ES" altLang="he-IL" dirty="0"/>
              <a:t>) están obligados a suministrar todos los servicios ofrecidos en la cartera estandarizada de servicios médicos, dentro de un tiempo y distancia razonables desde los hogares de las personas aseguradas.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D6495-6618-4016-BAE0-2EEDAE4D9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8343-157A-4B68-92A5-4288B217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NHI </a:t>
            </a:r>
            <a:r>
              <a:rPr lang="en-US" dirty="0" err="1"/>
              <a:t>Continuado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E496-83B5-4BE0-8C73-6DD652F1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s-ES" altLang="he-IL" dirty="0"/>
              <a:t>Los Fondos de Salud pueden ofrecer seguro complementario para cubrir los servicios médicos no incluidos en la cartera de servicios básicos</a:t>
            </a:r>
            <a:endParaRPr lang="en-US" altLang="he-IL" sz="600" dirty="0"/>
          </a:p>
          <a:p>
            <a:pPr algn="l" rtl="0">
              <a:lnSpc>
                <a:spcPct val="80000"/>
              </a:lnSpc>
            </a:pPr>
            <a:endParaRPr lang="es-ES" altLang="he-IL" dirty="0"/>
          </a:p>
          <a:p>
            <a:pPr algn="l" rtl="0">
              <a:lnSpc>
                <a:spcPct val="80000"/>
              </a:lnSpc>
            </a:pPr>
            <a:r>
              <a:rPr lang="es-ES" altLang="he-IL" dirty="0"/>
              <a:t>Cada residente debe registrarse como un miembro en uno de los fondos de salud</a:t>
            </a:r>
            <a:endParaRPr lang="en-US" altLang="he-IL" sz="600" dirty="0"/>
          </a:p>
          <a:p>
            <a:pPr algn="l" rtl="0">
              <a:lnSpc>
                <a:spcPct val="80000"/>
              </a:lnSpc>
            </a:pPr>
            <a:endParaRPr lang="es-ES" altLang="he-IL" dirty="0"/>
          </a:p>
          <a:p>
            <a:pPr algn="l" rtl="0">
              <a:lnSpc>
                <a:spcPct val="80000"/>
              </a:lnSpc>
            </a:pPr>
            <a:r>
              <a:rPr lang="es-ES" altLang="he-IL" dirty="0"/>
              <a:t>Los fondos de salud no pueden excluir a los solicitantes por ningún motivo, incluida la edad o el estado de salud.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78E7F-CD0D-418D-9F96-F43510F11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4282-53E4-4AD2-A346-19F4E8B0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Fuentes de </a:t>
            </a:r>
            <a:r>
              <a:rPr lang="en-US" dirty="0" err="1"/>
              <a:t>Financiación</a:t>
            </a:r>
            <a:r>
              <a:rPr lang="en-US" dirty="0"/>
              <a:t> del NHI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35BAB-2AD3-41F1-8CCA-EBFE8B0F7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© כל הזכויות שמורות</a:t>
            </a:r>
            <a:endParaRPr lang="en-US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8A465B5-D19E-426E-AFE1-DD4D49DD3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52780"/>
              </p:ext>
            </p:extLst>
          </p:nvPr>
        </p:nvGraphicFramePr>
        <p:xfrm>
          <a:off x="1310432" y="1967632"/>
          <a:ext cx="6667152" cy="328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90793"/>
      </p:ext>
    </p:extLst>
  </p:cSld>
  <p:clrMapOvr>
    <a:masterClrMapping/>
  </p:clrMapOvr>
</p:sld>
</file>

<file path=ppt/theme/theme1.xml><?xml version="1.0" encoding="utf-8"?>
<a:theme xmlns:a="http://schemas.openxmlformats.org/drawingml/2006/main" name="ima_mus_ppt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ima_mus_ppt1</Template>
  <TotalTime>4403</TotalTime>
  <Words>1008</Words>
  <Application>Microsoft Office PowerPoint</Application>
  <PresentationFormat>Presentación en pantalla (4:3)</PresentationFormat>
  <Paragraphs>147</Paragraphs>
  <Slides>25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Times New Roman (Hebrew)</vt:lpstr>
      <vt:lpstr>Wingdings 2</vt:lpstr>
      <vt:lpstr>ima_mus_ppt1</vt:lpstr>
      <vt:lpstr>2_Default Design</vt:lpstr>
      <vt:lpstr>Custom Design</vt:lpstr>
      <vt:lpstr>1_Custom Design</vt:lpstr>
      <vt:lpstr>3ª Conferencia Internacional de Sindicatos Médicos . Lisboa   Dr. Moshe Kostiner</vt:lpstr>
      <vt:lpstr>Presentación de PowerPoint</vt:lpstr>
      <vt:lpstr>Israel</vt:lpstr>
      <vt:lpstr>Presentación de PowerPoint</vt:lpstr>
      <vt:lpstr>       Gasto nacional en Salud Total(2016) </vt:lpstr>
      <vt:lpstr>   Características específicas del sistema sanitario israelí</vt:lpstr>
      <vt:lpstr>Ley de seguro nacional de salud</vt:lpstr>
      <vt:lpstr>NHI Continuado</vt:lpstr>
      <vt:lpstr>Fuentes de Financiación del NHI</vt:lpstr>
      <vt:lpstr>Fondos de Salud</vt:lpstr>
      <vt:lpstr>Ministerio de Sanidad</vt:lpstr>
      <vt:lpstr>Privatización de los servicios de salud</vt:lpstr>
      <vt:lpstr>Presentación de PowerPoint</vt:lpstr>
      <vt:lpstr>Presentación de PowerPoint</vt:lpstr>
      <vt:lpstr>Migración de médicos en Israel</vt:lpstr>
      <vt:lpstr>Posibles explicaciones para una absorción exitosa a gran escala.</vt:lpstr>
      <vt:lpstr>Migración de médicos en Israel - 2016</vt:lpstr>
      <vt:lpstr>Mirada al pasado y al futuro</vt:lpstr>
      <vt:lpstr>Presentación de PowerPoint</vt:lpstr>
      <vt:lpstr>Presentación de PowerPoint</vt:lpstr>
      <vt:lpstr>Horas de trabajo de los Residentes</vt:lpstr>
      <vt:lpstr>Horas de trabajo de los Residentes</vt:lpstr>
      <vt:lpstr>Presentación de PowerPoint</vt:lpstr>
      <vt:lpstr>Huelgas Médicas</vt:lpstr>
      <vt:lpstr>   Huelga 2011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מוזיאון הרפואה</dc:title>
  <dc:creator>noa</dc:creator>
  <cp:lastModifiedBy>Florencio</cp:lastModifiedBy>
  <cp:revision>226</cp:revision>
  <cp:lastPrinted>2018-09-17T15:45:26Z</cp:lastPrinted>
  <dcterms:created xsi:type="dcterms:W3CDTF">2011-12-01T16:19:33Z</dcterms:created>
  <dcterms:modified xsi:type="dcterms:W3CDTF">2018-10-17T11:39:02Z</dcterms:modified>
</cp:coreProperties>
</file>