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7" r:id="rId5"/>
    <p:sldId id="258" r:id="rId6"/>
    <p:sldId id="259" r:id="rId7"/>
    <p:sldId id="260" r:id="rId8"/>
    <p:sldId id="269" r:id="rId9"/>
    <p:sldId id="261" r:id="rId10"/>
    <p:sldId id="270" r:id="rId11"/>
    <p:sldId id="262" r:id="rId12"/>
    <p:sldId id="267" r:id="rId13"/>
    <p:sldId id="263" r:id="rId14"/>
    <p:sldId id="264" r:id="rId15"/>
    <p:sldId id="265" r:id="rId16"/>
    <p:sldId id="266" r:id="rId17"/>
    <p:sldId id="268" r:id="rId1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E2B00-73FA-4063-8B33-4AA0DFE61B25}" v="1450" dt="2018-09-19T07:38:48.3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25" autoAdjust="0"/>
    <p:restoredTop sz="84913" autoAdjust="0"/>
  </p:normalViewPr>
  <p:slideViewPr>
    <p:cSldViewPr snapToGrid="0" snapToObjects="1">
      <p:cViewPr varScale="1">
        <p:scale>
          <a:sx n="83" d="100"/>
          <a:sy n="83" d="100"/>
        </p:scale>
        <p:origin x="184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lke Warners (FBZ)" userId="6827003e-1ab9-4e28-b3e1-a68e985443b5" providerId="ADAL" clId="{EC5E2B00-73FA-4063-8B33-4AA0DFE61B25}"/>
    <pc:docChg chg="custSel addSld delSld modSld">
      <pc:chgData name="Hylke Warners (FBZ)" userId="6827003e-1ab9-4e28-b3e1-a68e985443b5" providerId="ADAL" clId="{EC5E2B00-73FA-4063-8B33-4AA0DFE61B25}" dt="2018-09-19T07:38:48.386" v="1449"/>
      <pc:docMkLst>
        <pc:docMk/>
      </pc:docMkLst>
      <pc:sldChg chg="modSp">
        <pc:chgData name="Hylke Warners (FBZ)" userId="6827003e-1ab9-4e28-b3e1-a68e985443b5" providerId="ADAL" clId="{EC5E2B00-73FA-4063-8B33-4AA0DFE61B25}" dt="2018-09-19T06:57:36.679" v="327" actId="20577"/>
        <pc:sldMkLst>
          <pc:docMk/>
          <pc:sldMk cId="4024102841" sldId="258"/>
        </pc:sldMkLst>
        <pc:spChg chg="mod">
          <ac:chgData name="Hylke Warners (FBZ)" userId="6827003e-1ab9-4e28-b3e1-a68e985443b5" providerId="ADAL" clId="{EC5E2B00-73FA-4063-8B33-4AA0DFE61B25}" dt="2018-09-19T06:57:36.679" v="327" actId="20577"/>
          <ac:spMkLst>
            <pc:docMk/>
            <pc:sldMk cId="4024102841" sldId="258"/>
            <ac:spMk id="2" creationId="{4DCEE270-5080-493B-B29E-8B276A5E6A2E}"/>
          </ac:spMkLst>
        </pc:spChg>
      </pc:sldChg>
      <pc:sldChg chg="modSp">
        <pc:chgData name="Hylke Warners (FBZ)" userId="6827003e-1ab9-4e28-b3e1-a68e985443b5" providerId="ADAL" clId="{EC5E2B00-73FA-4063-8B33-4AA0DFE61B25}" dt="2018-09-19T07:01:05.237" v="335" actId="20577"/>
        <pc:sldMkLst>
          <pc:docMk/>
          <pc:sldMk cId="3809342583" sldId="259"/>
        </pc:sldMkLst>
        <pc:spChg chg="mod">
          <ac:chgData name="Hylke Warners (FBZ)" userId="6827003e-1ab9-4e28-b3e1-a68e985443b5" providerId="ADAL" clId="{EC5E2B00-73FA-4063-8B33-4AA0DFE61B25}" dt="2018-09-19T07:01:05.237" v="335" actId="20577"/>
          <ac:spMkLst>
            <pc:docMk/>
            <pc:sldMk cId="3809342583" sldId="259"/>
            <ac:spMk id="2" creationId="{4DCEE270-5080-493B-B29E-8B276A5E6A2E}"/>
          </ac:spMkLst>
        </pc:spChg>
      </pc:sldChg>
      <pc:sldChg chg="modSp">
        <pc:chgData name="Hylke Warners (FBZ)" userId="6827003e-1ab9-4e28-b3e1-a68e985443b5" providerId="ADAL" clId="{EC5E2B00-73FA-4063-8B33-4AA0DFE61B25}" dt="2018-09-19T07:01:47.185" v="344" actId="404"/>
        <pc:sldMkLst>
          <pc:docMk/>
          <pc:sldMk cId="215021391" sldId="260"/>
        </pc:sldMkLst>
        <pc:spChg chg="mod">
          <ac:chgData name="Hylke Warners (FBZ)" userId="6827003e-1ab9-4e28-b3e1-a68e985443b5" providerId="ADAL" clId="{EC5E2B00-73FA-4063-8B33-4AA0DFE61B25}" dt="2018-09-19T07:01:47.185" v="344" actId="404"/>
          <ac:spMkLst>
            <pc:docMk/>
            <pc:sldMk cId="215021391" sldId="260"/>
            <ac:spMk id="2" creationId="{4DCEE270-5080-493B-B29E-8B276A5E6A2E}"/>
          </ac:spMkLst>
        </pc:spChg>
      </pc:sldChg>
      <pc:sldChg chg="modSp">
        <pc:chgData name="Hylke Warners (FBZ)" userId="6827003e-1ab9-4e28-b3e1-a68e985443b5" providerId="ADAL" clId="{EC5E2B00-73FA-4063-8B33-4AA0DFE61B25}" dt="2018-09-19T07:09:41.942" v="645" actId="20577"/>
        <pc:sldMkLst>
          <pc:docMk/>
          <pc:sldMk cId="1003683442" sldId="261"/>
        </pc:sldMkLst>
        <pc:spChg chg="mod">
          <ac:chgData name="Hylke Warners (FBZ)" userId="6827003e-1ab9-4e28-b3e1-a68e985443b5" providerId="ADAL" clId="{EC5E2B00-73FA-4063-8B33-4AA0DFE61B25}" dt="2018-09-19T07:09:41.942" v="645" actId="20577"/>
          <ac:spMkLst>
            <pc:docMk/>
            <pc:sldMk cId="1003683442" sldId="261"/>
            <ac:spMk id="2" creationId="{4DCEE270-5080-493B-B29E-8B276A5E6A2E}"/>
          </ac:spMkLst>
        </pc:spChg>
      </pc:sldChg>
      <pc:sldChg chg="modSp">
        <pc:chgData name="Hylke Warners (FBZ)" userId="6827003e-1ab9-4e28-b3e1-a68e985443b5" providerId="ADAL" clId="{EC5E2B00-73FA-4063-8B33-4AA0DFE61B25}" dt="2018-09-19T07:22:35.855" v="1197" actId="20577"/>
        <pc:sldMkLst>
          <pc:docMk/>
          <pc:sldMk cId="3698804718" sldId="262"/>
        </pc:sldMkLst>
        <pc:spChg chg="mod">
          <ac:chgData name="Hylke Warners (FBZ)" userId="6827003e-1ab9-4e28-b3e1-a68e985443b5" providerId="ADAL" clId="{EC5E2B00-73FA-4063-8B33-4AA0DFE61B25}" dt="2018-09-19T07:22:35.855" v="1197" actId="20577"/>
          <ac:spMkLst>
            <pc:docMk/>
            <pc:sldMk cId="3698804718" sldId="262"/>
            <ac:spMk id="2" creationId="{4DCEE270-5080-493B-B29E-8B276A5E6A2E}"/>
          </ac:spMkLst>
        </pc:spChg>
      </pc:sldChg>
      <pc:sldChg chg="modSp">
        <pc:chgData name="Hylke Warners (FBZ)" userId="6827003e-1ab9-4e28-b3e1-a68e985443b5" providerId="ADAL" clId="{EC5E2B00-73FA-4063-8B33-4AA0DFE61B25}" dt="2018-09-19T07:28:53.912" v="1243" actId="14100"/>
        <pc:sldMkLst>
          <pc:docMk/>
          <pc:sldMk cId="2202007479" sldId="263"/>
        </pc:sldMkLst>
        <pc:graphicFrameChg chg="mod">
          <ac:chgData name="Hylke Warners (FBZ)" userId="6827003e-1ab9-4e28-b3e1-a68e985443b5" providerId="ADAL" clId="{EC5E2B00-73FA-4063-8B33-4AA0DFE61B25}" dt="2018-09-19T07:28:53.912" v="1243" actId="14100"/>
          <ac:graphicFrameMkLst>
            <pc:docMk/>
            <pc:sldMk cId="2202007479" sldId="263"/>
            <ac:graphicFrameMk id="6" creationId="{89EC92F9-9CBD-4193-BE5A-3A89E8922037}"/>
          </ac:graphicFrameMkLst>
        </pc:graphicFrameChg>
      </pc:sldChg>
      <pc:sldChg chg="modSp">
        <pc:chgData name="Hylke Warners (FBZ)" userId="6827003e-1ab9-4e28-b3e1-a68e985443b5" providerId="ADAL" clId="{EC5E2B00-73FA-4063-8B33-4AA0DFE61B25}" dt="2018-09-19T07:30:51.512" v="1248"/>
        <pc:sldMkLst>
          <pc:docMk/>
          <pc:sldMk cId="3817214402" sldId="264"/>
        </pc:sldMkLst>
        <pc:spChg chg="mod">
          <ac:chgData name="Hylke Warners (FBZ)" userId="6827003e-1ab9-4e28-b3e1-a68e985443b5" providerId="ADAL" clId="{EC5E2B00-73FA-4063-8B33-4AA0DFE61B25}" dt="2018-09-19T07:30:51.512" v="1248"/>
          <ac:spMkLst>
            <pc:docMk/>
            <pc:sldMk cId="3817214402" sldId="264"/>
            <ac:spMk id="2" creationId="{4DCEE270-5080-493B-B29E-8B276A5E6A2E}"/>
          </ac:spMkLst>
        </pc:spChg>
      </pc:sldChg>
      <pc:sldChg chg="modSp">
        <pc:chgData name="Hylke Warners (FBZ)" userId="6827003e-1ab9-4e28-b3e1-a68e985443b5" providerId="ADAL" clId="{EC5E2B00-73FA-4063-8B33-4AA0DFE61B25}" dt="2018-09-19T07:31:04.763" v="1252" actId="1076"/>
        <pc:sldMkLst>
          <pc:docMk/>
          <pc:sldMk cId="2008013768" sldId="265"/>
        </pc:sldMkLst>
        <pc:spChg chg="mod">
          <ac:chgData name="Hylke Warners (FBZ)" userId="6827003e-1ab9-4e28-b3e1-a68e985443b5" providerId="ADAL" clId="{EC5E2B00-73FA-4063-8B33-4AA0DFE61B25}" dt="2018-09-19T07:31:04.763" v="1252" actId="1076"/>
          <ac:spMkLst>
            <pc:docMk/>
            <pc:sldMk cId="2008013768" sldId="265"/>
            <ac:spMk id="2" creationId="{4DCEE270-5080-493B-B29E-8B276A5E6A2E}"/>
          </ac:spMkLst>
        </pc:spChg>
      </pc:sldChg>
      <pc:sldChg chg="modSp">
        <pc:chgData name="Hylke Warners (FBZ)" userId="6827003e-1ab9-4e28-b3e1-a68e985443b5" providerId="ADAL" clId="{EC5E2B00-73FA-4063-8B33-4AA0DFE61B25}" dt="2018-09-19T07:38:41.244" v="1448"/>
        <pc:sldMkLst>
          <pc:docMk/>
          <pc:sldMk cId="192983431" sldId="266"/>
        </pc:sldMkLst>
        <pc:spChg chg="mod">
          <ac:chgData name="Hylke Warners (FBZ)" userId="6827003e-1ab9-4e28-b3e1-a68e985443b5" providerId="ADAL" clId="{EC5E2B00-73FA-4063-8B33-4AA0DFE61B25}" dt="2018-09-19T07:38:41.244" v="1448"/>
          <ac:spMkLst>
            <pc:docMk/>
            <pc:sldMk cId="192983431" sldId="266"/>
            <ac:spMk id="2" creationId="{4DCEE270-5080-493B-B29E-8B276A5E6A2E}"/>
          </ac:spMkLst>
        </pc:spChg>
      </pc:sldChg>
      <pc:sldChg chg="addSp delSp modSp mod">
        <pc:chgData name="Hylke Warners (FBZ)" userId="6827003e-1ab9-4e28-b3e1-a68e985443b5" providerId="ADAL" clId="{EC5E2B00-73FA-4063-8B33-4AA0DFE61B25}" dt="2018-09-19T07:27:30.251" v="1242" actId="20577"/>
        <pc:sldMkLst>
          <pc:docMk/>
          <pc:sldMk cId="932081748" sldId="267"/>
        </pc:sldMkLst>
        <pc:spChg chg="mod">
          <ac:chgData name="Hylke Warners (FBZ)" userId="6827003e-1ab9-4e28-b3e1-a68e985443b5" providerId="ADAL" clId="{EC5E2B00-73FA-4063-8B33-4AA0DFE61B25}" dt="2018-09-19T07:27:30.251" v="1242" actId="20577"/>
          <ac:spMkLst>
            <pc:docMk/>
            <pc:sldMk cId="932081748" sldId="267"/>
            <ac:spMk id="2" creationId="{4DCEE270-5080-493B-B29E-8B276A5E6A2E}"/>
          </ac:spMkLst>
        </pc:spChg>
        <pc:graphicFrameChg chg="del">
          <ac:chgData name="Hylke Warners (FBZ)" userId="6827003e-1ab9-4e28-b3e1-a68e985443b5" providerId="ADAL" clId="{EC5E2B00-73FA-4063-8B33-4AA0DFE61B25}" dt="2018-09-19T07:26:29.407" v="1198" actId="478"/>
          <ac:graphicFrameMkLst>
            <pc:docMk/>
            <pc:sldMk cId="932081748" sldId="267"/>
            <ac:graphicFrameMk id="6" creationId="{348054B0-3A55-47CD-A731-94055950F907}"/>
          </ac:graphicFrameMkLst>
        </pc:graphicFrameChg>
        <pc:graphicFrameChg chg="add mod">
          <ac:chgData name="Hylke Warners (FBZ)" userId="6827003e-1ab9-4e28-b3e1-a68e985443b5" providerId="ADAL" clId="{EC5E2B00-73FA-4063-8B33-4AA0DFE61B25}" dt="2018-09-19T07:27:07.239" v="1232" actId="1037"/>
          <ac:graphicFrameMkLst>
            <pc:docMk/>
            <pc:sldMk cId="932081748" sldId="267"/>
            <ac:graphicFrameMk id="7" creationId="{5A1B64FE-AF23-4EF0-9E2A-5BF5BE3F6AED}"/>
          </ac:graphicFrameMkLst>
        </pc:graphicFrameChg>
      </pc:sldChg>
      <pc:sldChg chg="modSp add">
        <pc:chgData name="Hylke Warners (FBZ)" userId="6827003e-1ab9-4e28-b3e1-a68e985443b5" providerId="ADAL" clId="{EC5E2B00-73FA-4063-8B33-4AA0DFE61B25}" dt="2018-09-19T07:38:48.386" v="1449"/>
        <pc:sldMkLst>
          <pc:docMk/>
          <pc:sldMk cId="304783398" sldId="268"/>
        </pc:sldMkLst>
        <pc:spChg chg="mod">
          <ac:chgData name="Hylke Warners (FBZ)" userId="6827003e-1ab9-4e28-b3e1-a68e985443b5" providerId="ADAL" clId="{EC5E2B00-73FA-4063-8B33-4AA0DFE61B25}" dt="2018-09-19T07:38:48.386" v="1449"/>
          <ac:spMkLst>
            <pc:docMk/>
            <pc:sldMk cId="304783398" sldId="268"/>
            <ac:spMk id="2" creationId="{4DCEE270-5080-493B-B29E-8B276A5E6A2E}"/>
          </ac:spMkLst>
        </pc:spChg>
      </pc:sldChg>
      <pc:sldChg chg="modSp add">
        <pc:chgData name="Hylke Warners (FBZ)" userId="6827003e-1ab9-4e28-b3e1-a68e985443b5" providerId="ADAL" clId="{EC5E2B00-73FA-4063-8B33-4AA0DFE61B25}" dt="2018-09-19T07:08:51.292" v="639" actId="20577"/>
        <pc:sldMkLst>
          <pc:docMk/>
          <pc:sldMk cId="2881210479" sldId="269"/>
        </pc:sldMkLst>
        <pc:spChg chg="mod">
          <ac:chgData name="Hylke Warners (FBZ)" userId="6827003e-1ab9-4e28-b3e1-a68e985443b5" providerId="ADAL" clId="{EC5E2B00-73FA-4063-8B33-4AA0DFE61B25}" dt="2018-09-19T07:08:51.292" v="639" actId="20577"/>
          <ac:spMkLst>
            <pc:docMk/>
            <pc:sldMk cId="2881210479" sldId="269"/>
            <ac:spMk id="2" creationId="{4DCEE270-5080-493B-B29E-8B276A5E6A2E}"/>
          </ac:spMkLst>
        </pc:spChg>
      </pc:sldChg>
      <pc:sldChg chg="add del">
        <pc:chgData name="Hylke Warners (FBZ)" userId="6827003e-1ab9-4e28-b3e1-a68e985443b5" providerId="ADAL" clId="{EC5E2B00-73FA-4063-8B33-4AA0DFE61B25}" dt="2018-09-19T07:02:44.173" v="348" actId="2696"/>
        <pc:sldMkLst>
          <pc:docMk/>
          <pc:sldMk cId="3885026775" sldId="269"/>
        </pc:sldMkLst>
      </pc:sldChg>
      <pc:sldChg chg="modSp add">
        <pc:chgData name="Hylke Warners (FBZ)" userId="6827003e-1ab9-4e28-b3e1-a68e985443b5" providerId="ADAL" clId="{EC5E2B00-73FA-4063-8B33-4AA0DFE61B25}" dt="2018-09-19T07:21:55.685" v="1187" actId="20577"/>
        <pc:sldMkLst>
          <pc:docMk/>
          <pc:sldMk cId="1853429348" sldId="270"/>
        </pc:sldMkLst>
        <pc:spChg chg="mod">
          <ac:chgData name="Hylke Warners (FBZ)" userId="6827003e-1ab9-4e28-b3e1-a68e985443b5" providerId="ADAL" clId="{EC5E2B00-73FA-4063-8B33-4AA0DFE61B25}" dt="2018-09-19T07:21:55.685" v="1187" actId="20577"/>
          <ac:spMkLst>
            <pc:docMk/>
            <pc:sldMk cId="1853429348" sldId="270"/>
            <ac:spMk id="2" creationId="{4DCEE270-5080-493B-B29E-8B276A5E6A2E}"/>
          </ac:spMkLst>
        </pc:spChg>
      </pc:sldChg>
      <pc:sldChg chg="add del">
        <pc:chgData name="Hylke Warners (FBZ)" userId="6827003e-1ab9-4e28-b3e1-a68e985443b5" providerId="ADAL" clId="{EC5E2B00-73FA-4063-8B33-4AA0DFE61B25}" dt="2018-09-19T07:02:43.533" v="347" actId="2696"/>
        <pc:sldMkLst>
          <pc:docMk/>
          <pc:sldMk cId="2764050919" sldId="2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edischspecialisten-my.sharepoint.com/personal/h_warners_fbz_nl/Documents/FEMS/201809_FEMS%20Brussel/FEMS-enquete%20aug2018%20bewerk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edischspecialisten-my.sharepoint.com/personal/h_warners_fbz_nl/Documents/FEMS/201809_FEMS%20Brussel/FEMS-enquete%20aug2018%20bewerk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'Werkmap 1'!$L$24:$L$34</c:f>
              <c:strCache>
                <c:ptCount val="11"/>
                <c:pt idx="0">
                  <c:v>Bulgaria</c:v>
                </c:pt>
                <c:pt idx="1">
                  <c:v>'Slovakia'</c:v>
                </c:pt>
                <c:pt idx="2">
                  <c:v>'Slovenia'</c:v>
                </c:pt>
                <c:pt idx="3">
                  <c:v>'Czech republic'</c:v>
                </c:pt>
                <c:pt idx="4">
                  <c:v>'Croatia'</c:v>
                </c:pt>
                <c:pt idx="5">
                  <c:v>France</c:v>
                </c:pt>
                <c:pt idx="6">
                  <c:v>Romania</c:v>
                </c:pt>
                <c:pt idx="7">
                  <c:v>Romania</c:v>
                </c:pt>
                <c:pt idx="8">
                  <c:v>Portugal</c:v>
                </c:pt>
                <c:pt idx="9">
                  <c:v>Netherlands</c:v>
                </c:pt>
                <c:pt idx="10">
                  <c:v>Turkey</c:v>
                </c:pt>
              </c:strCache>
            </c:strRef>
          </c:cat>
          <c:val>
            <c:numRef>
              <c:f>'Werkmap 1'!$M$24:$M$34</c:f>
              <c:numCache>
                <c:formatCode>0.0</c:formatCode>
                <c:ptCount val="11"/>
                <c:pt idx="0" formatCode="General">
                  <c:v>3.6</c:v>
                </c:pt>
                <c:pt idx="1">
                  <c:v>4.0999999999999996</c:v>
                </c:pt>
                <c:pt idx="2">
                  <c:v>4.7</c:v>
                </c:pt>
                <c:pt idx="3">
                  <c:v>4.8</c:v>
                </c:pt>
                <c:pt idx="4">
                  <c:v>5</c:v>
                </c:pt>
                <c:pt idx="5">
                  <c:v>5</c:v>
                </c:pt>
                <c:pt idx="6">
                  <c:v>6.6</c:v>
                </c:pt>
                <c:pt idx="7">
                  <c:v>6.6</c:v>
                </c:pt>
                <c:pt idx="8">
                  <c:v>7.5</c:v>
                </c:pt>
                <c:pt idx="9">
                  <c:v>7.6</c:v>
                </c:pt>
                <c:pt idx="10">
                  <c:v>9</c:v>
                </c:pt>
              </c:numCache>
            </c:numRef>
          </c:val>
          <c:extLst>
            <c:ext xmlns:c16="http://schemas.microsoft.com/office/drawing/2014/chart" uri="{C3380CC4-5D6E-409C-BE32-E72D297353CC}">
              <c16:uniqueId val="{00000000-9816-4002-AF4A-560C32FAC0FC}"/>
            </c:ext>
          </c:extLst>
        </c:ser>
        <c:dLbls>
          <c:showLegendKey val="0"/>
          <c:showVal val="0"/>
          <c:showCatName val="0"/>
          <c:showSerName val="0"/>
          <c:showPercent val="0"/>
          <c:showBubbleSize val="0"/>
        </c:dLbls>
        <c:gapWidth val="219"/>
        <c:overlap val="-27"/>
        <c:axId val="631749168"/>
        <c:axId val="631751792"/>
      </c:barChart>
      <c:catAx>
        <c:axId val="63174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751792"/>
        <c:crosses val="autoZero"/>
        <c:auto val="1"/>
        <c:lblAlgn val="ctr"/>
        <c:lblOffset val="100"/>
        <c:noMultiLvlLbl val="0"/>
      </c:catAx>
      <c:valAx>
        <c:axId val="63175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74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'Werkmap 1'!$O$24:$O$38</c:f>
              <c:strCache>
                <c:ptCount val="15"/>
                <c:pt idx="0">
                  <c:v>Bulgaria</c:v>
                </c:pt>
                <c:pt idx="1">
                  <c:v>'Turkey'</c:v>
                </c:pt>
                <c:pt idx="2">
                  <c:v>'Croatia'</c:v>
                </c:pt>
                <c:pt idx="3">
                  <c:v>'Italy'</c:v>
                </c:pt>
                <c:pt idx="4">
                  <c:v>'Slovakia'</c:v>
                </c:pt>
                <c:pt idx="5">
                  <c:v>'Czech republic'</c:v>
                </c:pt>
                <c:pt idx="6">
                  <c:v>'Slovenia'</c:v>
                </c:pt>
                <c:pt idx="7">
                  <c:v>'Cyprus'</c:v>
                </c:pt>
                <c:pt idx="8">
                  <c:v>'Cyprus'</c:v>
                </c:pt>
                <c:pt idx="9">
                  <c:v>'Italy'</c:v>
                </c:pt>
                <c:pt idx="10">
                  <c:v>'Netherlands'</c:v>
                </c:pt>
                <c:pt idx="11">
                  <c:v>'Sweden'</c:v>
                </c:pt>
                <c:pt idx="12">
                  <c:v>'Romania'</c:v>
                </c:pt>
                <c:pt idx="13">
                  <c:v>'Romania'</c:v>
                </c:pt>
                <c:pt idx="14">
                  <c:v>Portugal</c:v>
                </c:pt>
              </c:strCache>
            </c:strRef>
          </c:cat>
          <c:val>
            <c:numRef>
              <c:f>'Werkmap 1'!$P$24:$P$38</c:f>
              <c:numCache>
                <c:formatCode>General</c:formatCode>
                <c:ptCount val="15"/>
                <c:pt idx="0">
                  <c:v>1.3</c:v>
                </c:pt>
                <c:pt idx="1">
                  <c:v>1.6</c:v>
                </c:pt>
                <c:pt idx="2">
                  <c:v>1.8</c:v>
                </c:pt>
                <c:pt idx="3">
                  <c:v>1.9</c:v>
                </c:pt>
                <c:pt idx="4">
                  <c:v>1.9</c:v>
                </c:pt>
                <c:pt idx="5">
                  <c:v>2.2999999999999998</c:v>
                </c:pt>
                <c:pt idx="6">
                  <c:v>2.4</c:v>
                </c:pt>
                <c:pt idx="7">
                  <c:v>3.1</c:v>
                </c:pt>
                <c:pt idx="8">
                  <c:v>3.1</c:v>
                </c:pt>
                <c:pt idx="9">
                  <c:v>3.3</c:v>
                </c:pt>
                <c:pt idx="10">
                  <c:v>4.2</c:v>
                </c:pt>
                <c:pt idx="11">
                  <c:v>4.8</c:v>
                </c:pt>
                <c:pt idx="12">
                  <c:v>5</c:v>
                </c:pt>
                <c:pt idx="13">
                  <c:v>5</c:v>
                </c:pt>
                <c:pt idx="14">
                  <c:v>5.0999999999999996</c:v>
                </c:pt>
              </c:numCache>
            </c:numRef>
          </c:val>
          <c:extLst>
            <c:ext xmlns:c16="http://schemas.microsoft.com/office/drawing/2014/chart" uri="{C3380CC4-5D6E-409C-BE32-E72D297353CC}">
              <c16:uniqueId val="{00000000-1FD3-4AC3-B309-999F34CF35B9}"/>
            </c:ext>
          </c:extLst>
        </c:ser>
        <c:dLbls>
          <c:showLegendKey val="0"/>
          <c:showVal val="0"/>
          <c:showCatName val="0"/>
          <c:showSerName val="0"/>
          <c:showPercent val="0"/>
          <c:showBubbleSize val="0"/>
        </c:dLbls>
        <c:gapWidth val="219"/>
        <c:overlap val="-27"/>
        <c:axId val="631743264"/>
        <c:axId val="631736704"/>
      </c:barChart>
      <c:catAx>
        <c:axId val="6317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736704"/>
        <c:crosses val="autoZero"/>
        <c:auto val="1"/>
        <c:lblAlgn val="ctr"/>
        <c:lblOffset val="100"/>
        <c:noMultiLvlLbl val="0"/>
      </c:catAx>
      <c:valAx>
        <c:axId val="631736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74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94EEDF-92FB-EF4A-9C94-40608C02639C}" type="datetime1">
              <a:rPr lang="nl-NL" smtClean="0"/>
              <a:t>20-9-2018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FE57C7-B280-8C4F-934B-089C1AF8314B}" type="slidenum">
              <a:rPr lang="nl-NL" smtClean="0"/>
              <a:t>‹nr.›</a:t>
            </a:fld>
            <a:endParaRPr lang="nl-NL"/>
          </a:p>
        </p:txBody>
      </p:sp>
    </p:spTree>
    <p:extLst>
      <p:ext uri="{BB962C8B-B14F-4D97-AF65-F5344CB8AC3E}">
        <p14:creationId xmlns:p14="http://schemas.microsoft.com/office/powerpoint/2010/main" val="513110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CA50A-C74B-CC43-AEC7-5EDFB1AF17A3}" type="datetime1">
              <a:rPr lang="nl-NL" smtClean="0"/>
              <a:t>20-9-2018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006BA-2661-1D45-83AD-31F53596AAE5}" type="slidenum">
              <a:rPr lang="nl-NL" smtClean="0"/>
              <a:t>‹nr.›</a:t>
            </a:fld>
            <a:endParaRPr lang="nl-NL"/>
          </a:p>
        </p:txBody>
      </p:sp>
    </p:spTree>
    <p:extLst>
      <p:ext uri="{BB962C8B-B14F-4D97-AF65-F5344CB8AC3E}">
        <p14:creationId xmlns:p14="http://schemas.microsoft.com/office/powerpoint/2010/main" val="2026852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Hoofdstukkop + beeld">
    <p:spTree>
      <p:nvGrpSpPr>
        <p:cNvPr id="1" name=""/>
        <p:cNvGrpSpPr/>
        <p:nvPr/>
      </p:nvGrpSpPr>
      <p:grpSpPr>
        <a:xfrm>
          <a:off x="0" y="0"/>
          <a:ext cx="0" cy="0"/>
          <a:chOff x="0" y="0"/>
          <a:chExt cx="0" cy="0"/>
        </a:xfrm>
      </p:grpSpPr>
      <p:sp>
        <p:nvSpPr>
          <p:cNvPr id="2" name="Titel 1"/>
          <p:cNvSpPr>
            <a:spLocks noGrp="1" noChangeAspect="1"/>
          </p:cNvSpPr>
          <p:nvPr>
            <p:ph type="title"/>
          </p:nvPr>
        </p:nvSpPr>
        <p:spPr>
          <a:xfrm>
            <a:off x="1080000" y="1080000"/>
            <a:ext cx="7084973" cy="820296"/>
          </a:xfrm>
          <a:prstGeom prst="rect">
            <a:avLst/>
          </a:prstGeom>
        </p:spPr>
        <p:txBody>
          <a:bodyPr/>
          <a:lstStyle>
            <a:lvl1pPr algn="l">
              <a:lnSpc>
                <a:spcPts val="4800"/>
              </a:lnSpc>
              <a:defRPr sz="4200" b="1" i="0">
                <a:solidFill>
                  <a:srgbClr val="0054A4"/>
                </a:solidFill>
              </a:defRPr>
            </a:lvl1pPr>
          </a:lstStyle>
          <a:p>
            <a:r>
              <a:rPr lang="nl-NL"/>
              <a:t>Klik om stijl te bewerken</a:t>
            </a:r>
            <a:endParaRPr lang="nl-NL" dirty="0"/>
          </a:p>
        </p:txBody>
      </p:sp>
      <p:sp>
        <p:nvSpPr>
          <p:cNvPr id="3" name="Tijdelijke aanduiding voor datum 2"/>
          <p:cNvSpPr>
            <a:spLocks noGrp="1"/>
          </p:cNvSpPr>
          <p:nvPr>
            <p:ph type="dt" sz="half" idx="10"/>
          </p:nvPr>
        </p:nvSpPr>
        <p:spPr>
          <a:xfrm>
            <a:off x="1080000" y="6481805"/>
            <a:ext cx="934151" cy="365125"/>
          </a:xfrm>
        </p:spPr>
        <p:txBody>
          <a:bodyPr/>
          <a:lstStyle/>
          <a:p>
            <a:fld id="{E8BC8A02-D93D-9E4B-A771-E7320A57ED4A}" type="datetime1">
              <a:rPr lang="nl-NL" smtClean="0"/>
              <a:t>20-9-2018</a:t>
            </a:fld>
            <a:endParaRPr lang="nl-NL"/>
          </a:p>
        </p:txBody>
      </p:sp>
      <p:sp>
        <p:nvSpPr>
          <p:cNvPr id="4" name="Tijdelijke aanduiding voor voettekst 3"/>
          <p:cNvSpPr>
            <a:spLocks noGrp="1"/>
          </p:cNvSpPr>
          <p:nvPr>
            <p:ph type="ftr" sz="quarter" idx="11"/>
          </p:nvPr>
        </p:nvSpPr>
        <p:spPr>
          <a:xfrm>
            <a:off x="2014151" y="6481805"/>
            <a:ext cx="6150822" cy="365125"/>
          </a:xfrm>
        </p:spPr>
        <p:txBody>
          <a:bodyPr/>
          <a:lstStyle/>
          <a:p>
            <a:r>
              <a:rPr lang="nl-NL" dirty="0"/>
              <a:t>Voettekst wijzigen bij '</a:t>
            </a:r>
            <a:r>
              <a:rPr lang="nl-NL" dirty="0" err="1"/>
              <a:t>Koptekst</a:t>
            </a:r>
            <a:r>
              <a:rPr lang="nl-NL" dirty="0"/>
              <a:t> en voettekst' | www.lad.nl</a:t>
            </a:r>
          </a:p>
        </p:txBody>
      </p:sp>
      <p:sp>
        <p:nvSpPr>
          <p:cNvPr id="5" name="Tijdelijke aanduiding voor dianummer 4"/>
          <p:cNvSpPr>
            <a:spLocks noGrp="1"/>
          </p:cNvSpPr>
          <p:nvPr>
            <p:ph type="sldNum" sz="quarter" idx="12"/>
          </p:nvPr>
        </p:nvSpPr>
        <p:spPr>
          <a:xfrm>
            <a:off x="8364964" y="6481805"/>
            <a:ext cx="643669" cy="365125"/>
          </a:xfrm>
        </p:spPr>
        <p:txBody>
          <a:bodyPr/>
          <a:lstStyle>
            <a:lvl1pPr algn="ctr">
              <a:defRPr/>
            </a:lvl1pPr>
          </a:lstStyle>
          <a:p>
            <a:fld id="{26368CE7-1E0E-7B42-B2BF-0A6681AC54F0}" type="slidenum">
              <a:rPr lang="nl-NL" smtClean="0"/>
              <a:pPr/>
              <a:t>‹nr.›</a:t>
            </a:fld>
            <a:endParaRPr lang="nl-NL" dirty="0"/>
          </a:p>
        </p:txBody>
      </p:sp>
      <p:pic>
        <p:nvPicPr>
          <p:cNvPr id="8" name="Afbeelding 7" descr="161_foto-129.jp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1175926" y="1900296"/>
            <a:ext cx="7992000" cy="4500000"/>
          </a:xfrm>
          <a:prstGeom prst="rect">
            <a:avLst/>
          </a:prstGeom>
        </p:spPr>
      </p:pic>
      <p:pic>
        <p:nvPicPr>
          <p:cNvPr id="9" name="Afbeelding 8" descr="beeldmerk-LAD.t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64973" y="55212"/>
            <a:ext cx="951418" cy="951418"/>
          </a:xfrm>
          <a:prstGeom prst="rect">
            <a:avLst/>
          </a:prstGeom>
        </p:spPr>
      </p:pic>
    </p:spTree>
    <p:extLst>
      <p:ext uri="{BB962C8B-B14F-4D97-AF65-F5344CB8AC3E}">
        <p14:creationId xmlns:p14="http://schemas.microsoft.com/office/powerpoint/2010/main" val="403819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am presentatie">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519999"/>
            <a:ext cx="7284964" cy="3737552"/>
          </a:xfrm>
          <a:prstGeom prst="rect">
            <a:avLst/>
          </a:prstGeom>
        </p:spPr>
        <p:txBody>
          <a:bodyPr/>
          <a:lstStyle>
            <a:lvl1pPr algn="l">
              <a:lnSpc>
                <a:spcPts val="4800"/>
              </a:lnSpc>
              <a:defRPr sz="4200" b="1">
                <a:solidFill>
                  <a:srgbClr val="0054A4"/>
                </a:solidFill>
              </a:defRPr>
            </a:lvl1pPr>
          </a:lstStyle>
          <a:p>
            <a:r>
              <a:rPr lang="nl-NL"/>
              <a:t>Klik om stijl te bewerken</a:t>
            </a:r>
            <a:endParaRPr lang="nl-NL" dirty="0"/>
          </a:p>
        </p:txBody>
      </p:sp>
      <p:pic>
        <p:nvPicPr>
          <p:cNvPr id="7" name="Afbeelding 6" descr="Logo-LAD.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000" y="199123"/>
            <a:ext cx="4320540" cy="1799844"/>
          </a:xfrm>
          <a:prstGeom prst="rect">
            <a:avLst/>
          </a:prstGeom>
        </p:spPr>
      </p:pic>
      <p:sp>
        <p:nvSpPr>
          <p:cNvPr id="9" name="Tijdelijke aanduiding voor datum 3"/>
          <p:cNvSpPr>
            <a:spLocks noGrp="1"/>
          </p:cNvSpPr>
          <p:nvPr>
            <p:ph type="dt" sz="half" idx="10"/>
          </p:nvPr>
        </p:nvSpPr>
        <p:spPr>
          <a:xfrm>
            <a:off x="1080000" y="6481805"/>
            <a:ext cx="921795" cy="365125"/>
          </a:xfrm>
        </p:spPr>
        <p:txBody>
          <a:bodyPr/>
          <a:lstStyle/>
          <a:p>
            <a:fld id="{0BF50B6A-F8B7-1843-8379-35B9455E7DF0}" type="datetime1">
              <a:rPr lang="nl-NL" smtClean="0"/>
              <a:t>20-9-2018</a:t>
            </a:fld>
            <a:endParaRPr lang="nl-NL" dirty="0"/>
          </a:p>
        </p:txBody>
      </p:sp>
      <p:sp>
        <p:nvSpPr>
          <p:cNvPr id="10" name="Tijdelijke aanduiding voor voettekst 4"/>
          <p:cNvSpPr>
            <a:spLocks noGrp="1"/>
          </p:cNvSpPr>
          <p:nvPr>
            <p:ph type="ftr" sz="quarter" idx="11"/>
          </p:nvPr>
        </p:nvSpPr>
        <p:spPr>
          <a:xfrm>
            <a:off x="2001795" y="6481805"/>
            <a:ext cx="6225389" cy="365125"/>
          </a:xfrm>
        </p:spPr>
        <p:txBody>
          <a:bodyPr/>
          <a:lstStyle/>
          <a:p>
            <a:r>
              <a:rPr lang="nl-NL" dirty="0"/>
              <a:t>Voettekst wijzigen bij '</a:t>
            </a:r>
            <a:r>
              <a:rPr lang="nl-NL" dirty="0" err="1"/>
              <a:t>Koptekst</a:t>
            </a:r>
            <a:r>
              <a:rPr lang="nl-NL" dirty="0"/>
              <a:t> en voettekst' | www.lad.nl</a:t>
            </a:r>
          </a:p>
        </p:txBody>
      </p:sp>
      <p:sp>
        <p:nvSpPr>
          <p:cNvPr id="11" name="Tijdelijke aanduiding voor dianummer 5"/>
          <p:cNvSpPr>
            <a:spLocks noGrp="1"/>
          </p:cNvSpPr>
          <p:nvPr>
            <p:ph type="sldNum" sz="quarter" idx="12"/>
          </p:nvPr>
        </p:nvSpPr>
        <p:spPr>
          <a:xfrm>
            <a:off x="8364964" y="6481805"/>
            <a:ext cx="643669" cy="365125"/>
          </a:xfrm>
        </p:spPr>
        <p:txBody>
          <a:bodyPr/>
          <a:lstStyle/>
          <a:p>
            <a:fld id="{26368CE7-1E0E-7B42-B2BF-0A6681AC54F0}" type="slidenum">
              <a:rPr lang="nl-NL" smtClean="0"/>
              <a:t>‹nr.›</a:t>
            </a:fld>
            <a:endParaRPr lang="nl-NL" dirty="0"/>
          </a:p>
        </p:txBody>
      </p:sp>
    </p:spTree>
    <p:extLst>
      <p:ext uri="{BB962C8B-B14F-4D97-AF65-F5344CB8AC3E}">
        <p14:creationId xmlns:p14="http://schemas.microsoft.com/office/powerpoint/2010/main" val="148680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oofdstukkop + tekst">
    <p:spTree>
      <p:nvGrpSpPr>
        <p:cNvPr id="1" name=""/>
        <p:cNvGrpSpPr/>
        <p:nvPr/>
      </p:nvGrpSpPr>
      <p:grpSpPr>
        <a:xfrm>
          <a:off x="0" y="0"/>
          <a:ext cx="0" cy="0"/>
          <a:chOff x="0" y="0"/>
          <a:chExt cx="0" cy="0"/>
        </a:xfrm>
      </p:grpSpPr>
      <p:pic>
        <p:nvPicPr>
          <p:cNvPr id="7" name="Afbeelding 6" descr="beeldmerk-LAD.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4973" y="55212"/>
            <a:ext cx="951418" cy="951418"/>
          </a:xfrm>
          <a:prstGeom prst="rect">
            <a:avLst/>
          </a:prstGeom>
        </p:spPr>
      </p:pic>
      <p:sp>
        <p:nvSpPr>
          <p:cNvPr id="2" name="Titel 1"/>
          <p:cNvSpPr>
            <a:spLocks noGrp="1"/>
          </p:cNvSpPr>
          <p:nvPr>
            <p:ph type="title"/>
          </p:nvPr>
        </p:nvSpPr>
        <p:spPr>
          <a:xfrm>
            <a:off x="1079999" y="1080000"/>
            <a:ext cx="7084973" cy="877644"/>
          </a:xfrm>
          <a:prstGeom prst="rect">
            <a:avLst/>
          </a:prstGeom>
        </p:spPr>
        <p:txBody>
          <a:bodyPr/>
          <a:lstStyle>
            <a:lvl1pPr algn="l">
              <a:lnSpc>
                <a:spcPts val="4800"/>
              </a:lnSpc>
              <a:defRPr sz="4200" b="1">
                <a:solidFill>
                  <a:srgbClr val="0054A4"/>
                </a:solidFill>
              </a:defRPr>
            </a:lvl1pPr>
          </a:lstStyle>
          <a:p>
            <a:r>
              <a:rPr lang="nl-NL"/>
              <a:t>Klik om stijl te bewerken</a:t>
            </a:r>
            <a:endParaRPr lang="nl-NL" dirty="0"/>
          </a:p>
        </p:txBody>
      </p:sp>
      <p:sp>
        <p:nvSpPr>
          <p:cNvPr id="3" name="Tijdelijke aanduiding voor inhoud 2"/>
          <p:cNvSpPr>
            <a:spLocks noGrp="1"/>
          </p:cNvSpPr>
          <p:nvPr>
            <p:ph idx="1"/>
          </p:nvPr>
        </p:nvSpPr>
        <p:spPr>
          <a:xfrm>
            <a:off x="1079999" y="2160000"/>
            <a:ext cx="7084974" cy="4141067"/>
          </a:xfrm>
          <a:prstGeom prst="rect">
            <a:avLst/>
          </a:prstGeom>
        </p:spPr>
        <p:txBody>
          <a:bodyPr/>
          <a:lstStyle>
            <a:lvl1pPr marL="0" indent="0">
              <a:lnSpc>
                <a:spcPts val="2600"/>
              </a:lnSpc>
              <a:buClr>
                <a:srgbClr val="0054A4"/>
              </a:buClr>
              <a:buFontTx/>
              <a:buNone/>
              <a:defRPr sz="2400">
                <a:solidFill>
                  <a:schemeClr val="tx1">
                    <a:lumMod val="85000"/>
                    <a:lumOff val="15000"/>
                  </a:schemeClr>
                </a:solidFill>
              </a:defRPr>
            </a:lvl1pPr>
            <a:lvl2pPr marL="742950" indent="-285750">
              <a:lnSpc>
                <a:spcPts val="2600"/>
              </a:lnSpc>
              <a:buClr>
                <a:srgbClr val="0054A4"/>
              </a:buClr>
              <a:buFont typeface="Arial"/>
              <a:buChar char="•"/>
              <a:defRPr sz="2400">
                <a:solidFill>
                  <a:schemeClr val="tx1">
                    <a:lumMod val="85000"/>
                    <a:lumOff val="15000"/>
                  </a:schemeClr>
                </a:solidFill>
              </a:defRPr>
            </a:lvl2pPr>
            <a:lvl3pPr marL="1143000" indent="-228600">
              <a:lnSpc>
                <a:spcPts val="2800"/>
              </a:lnSpc>
              <a:buClrTx/>
              <a:buFont typeface="Lucida Grande"/>
              <a:buChar char="−"/>
              <a:defRPr sz="2200" b="0" i="1">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nl-NL"/>
              <a:t>Tekststijl van het model bewerken</a:t>
            </a:r>
          </a:p>
          <a:p>
            <a:pPr lvl="1"/>
            <a:r>
              <a:rPr lang="nl-NL"/>
              <a:t>Tweede niveau</a:t>
            </a:r>
          </a:p>
          <a:p>
            <a:pPr lvl="2"/>
            <a:r>
              <a:rPr lang="nl-NL"/>
              <a:t>Derde niveau</a:t>
            </a:r>
          </a:p>
        </p:txBody>
      </p:sp>
      <p:sp>
        <p:nvSpPr>
          <p:cNvPr id="8" name="Tijdelijke aanduiding voor datum 3"/>
          <p:cNvSpPr>
            <a:spLocks noGrp="1"/>
          </p:cNvSpPr>
          <p:nvPr>
            <p:ph type="dt" sz="half" idx="10"/>
          </p:nvPr>
        </p:nvSpPr>
        <p:spPr>
          <a:xfrm>
            <a:off x="1080000" y="6481805"/>
            <a:ext cx="921795" cy="365125"/>
          </a:xfrm>
        </p:spPr>
        <p:txBody>
          <a:bodyPr/>
          <a:lstStyle/>
          <a:p>
            <a:fld id="{A4D50FBA-931B-0845-8499-BB1964BDFBB9}" type="datetime1">
              <a:rPr lang="nl-NL" smtClean="0"/>
              <a:t>20-9-2018</a:t>
            </a:fld>
            <a:endParaRPr lang="nl-NL" dirty="0"/>
          </a:p>
        </p:txBody>
      </p:sp>
      <p:sp>
        <p:nvSpPr>
          <p:cNvPr id="9" name="Tijdelijke aanduiding voor voettekst 4"/>
          <p:cNvSpPr>
            <a:spLocks noGrp="1"/>
          </p:cNvSpPr>
          <p:nvPr>
            <p:ph type="ftr" sz="quarter" idx="11"/>
          </p:nvPr>
        </p:nvSpPr>
        <p:spPr>
          <a:xfrm>
            <a:off x="2001795" y="6481805"/>
            <a:ext cx="6163177" cy="365125"/>
          </a:xfrm>
        </p:spPr>
        <p:txBody>
          <a:bodyPr/>
          <a:lstStyle/>
          <a:p>
            <a:r>
              <a:rPr lang="nl-NL" dirty="0"/>
              <a:t>Voettekst wijzigen bij '</a:t>
            </a:r>
            <a:r>
              <a:rPr lang="nl-NL" dirty="0" err="1"/>
              <a:t>Koptekst</a:t>
            </a:r>
            <a:r>
              <a:rPr lang="nl-NL" dirty="0"/>
              <a:t> en voettekst' | www.lad.nl</a:t>
            </a:r>
          </a:p>
        </p:txBody>
      </p:sp>
      <p:sp>
        <p:nvSpPr>
          <p:cNvPr id="10" name="Tijdelijke aanduiding voor dianummer 5"/>
          <p:cNvSpPr>
            <a:spLocks noGrp="1"/>
          </p:cNvSpPr>
          <p:nvPr>
            <p:ph type="sldNum" sz="quarter" idx="12"/>
          </p:nvPr>
        </p:nvSpPr>
        <p:spPr>
          <a:xfrm>
            <a:off x="8364964" y="6481805"/>
            <a:ext cx="643669" cy="365125"/>
          </a:xfrm>
        </p:spPr>
        <p:txBody>
          <a:bodyPr/>
          <a:lstStyle>
            <a:lvl1pPr algn="ctr">
              <a:defRPr/>
            </a:lvl1pPr>
          </a:lstStyle>
          <a:p>
            <a:fld id="{26368CE7-1E0E-7B42-B2BF-0A6681AC54F0}" type="slidenum">
              <a:rPr lang="nl-NL" smtClean="0"/>
              <a:pPr/>
              <a:t>‹nr.›</a:t>
            </a:fld>
            <a:endParaRPr lang="nl-NL" dirty="0"/>
          </a:p>
        </p:txBody>
      </p:sp>
    </p:spTree>
    <p:extLst>
      <p:ext uri="{BB962C8B-B14F-4D97-AF65-F5344CB8AC3E}">
        <p14:creationId xmlns:p14="http://schemas.microsoft.com/office/powerpoint/2010/main" val="71418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 tekstpagina">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472365"/>
            <a:ext cx="7084973" cy="4637950"/>
          </a:xfrm>
          <a:prstGeom prst="rect">
            <a:avLst/>
          </a:prstGeom>
        </p:spPr>
        <p:txBody>
          <a:bodyPr/>
          <a:lstStyle>
            <a:lvl1pPr marL="0" indent="0">
              <a:lnSpc>
                <a:spcPts val="2600"/>
              </a:lnSpc>
              <a:buFontTx/>
              <a:buNone/>
              <a:defRPr sz="2400">
                <a:solidFill>
                  <a:schemeClr val="tx1">
                    <a:lumMod val="85000"/>
                    <a:lumOff val="1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p:txBody>
      </p:sp>
      <p:sp>
        <p:nvSpPr>
          <p:cNvPr id="5" name="Tijdelijke aanduiding voor datum 4"/>
          <p:cNvSpPr>
            <a:spLocks noGrp="1"/>
          </p:cNvSpPr>
          <p:nvPr>
            <p:ph type="dt" sz="half" idx="10"/>
          </p:nvPr>
        </p:nvSpPr>
        <p:spPr>
          <a:xfrm>
            <a:off x="1080000" y="6481805"/>
            <a:ext cx="971222" cy="365125"/>
          </a:xfrm>
        </p:spPr>
        <p:txBody>
          <a:bodyPr/>
          <a:lstStyle/>
          <a:p>
            <a:fld id="{B342A998-5698-0E42-9661-1E079DE50D07}" type="datetime1">
              <a:rPr lang="nl-NL" smtClean="0"/>
              <a:t>20-9-2018</a:t>
            </a:fld>
            <a:endParaRPr lang="nl-NL"/>
          </a:p>
        </p:txBody>
      </p:sp>
      <p:sp>
        <p:nvSpPr>
          <p:cNvPr id="6" name="Tijdelijke aanduiding voor voettekst 5"/>
          <p:cNvSpPr>
            <a:spLocks noGrp="1"/>
          </p:cNvSpPr>
          <p:nvPr>
            <p:ph type="ftr" sz="quarter" idx="11"/>
          </p:nvPr>
        </p:nvSpPr>
        <p:spPr>
          <a:xfrm>
            <a:off x="2051221" y="6481805"/>
            <a:ext cx="6113751" cy="365125"/>
          </a:xfrm>
        </p:spPr>
        <p:txBody>
          <a:bodyPr/>
          <a:lstStyle/>
          <a:p>
            <a:r>
              <a:rPr lang="nl-NL" dirty="0"/>
              <a:t>Voettekst wijzigen bij '</a:t>
            </a:r>
            <a:r>
              <a:rPr lang="nl-NL" dirty="0" err="1"/>
              <a:t>Koptekst</a:t>
            </a:r>
            <a:r>
              <a:rPr lang="nl-NL" dirty="0"/>
              <a:t> en voettekst' | www.lad.nl</a:t>
            </a:r>
          </a:p>
        </p:txBody>
      </p:sp>
      <p:sp>
        <p:nvSpPr>
          <p:cNvPr id="7" name="Tijdelijke aanduiding voor dianummer 6"/>
          <p:cNvSpPr>
            <a:spLocks noGrp="1"/>
          </p:cNvSpPr>
          <p:nvPr>
            <p:ph type="sldNum" sz="quarter" idx="12"/>
          </p:nvPr>
        </p:nvSpPr>
        <p:spPr>
          <a:xfrm>
            <a:off x="8364439" y="6481805"/>
            <a:ext cx="643669" cy="365125"/>
          </a:xfrm>
        </p:spPr>
        <p:txBody>
          <a:bodyPr/>
          <a:lstStyle>
            <a:lvl1pPr algn="ctr">
              <a:defRPr/>
            </a:lvl1pPr>
          </a:lstStyle>
          <a:p>
            <a:fld id="{26368CE7-1E0E-7B42-B2BF-0A6681AC54F0}" type="slidenum">
              <a:rPr lang="nl-NL" smtClean="0"/>
              <a:pPr/>
              <a:t>‹nr.›</a:t>
            </a:fld>
            <a:endParaRPr lang="nl-NL" dirty="0"/>
          </a:p>
        </p:txBody>
      </p:sp>
      <p:pic>
        <p:nvPicPr>
          <p:cNvPr id="9" name="Afbeelding 8" descr="beeldmerk-LAD.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4973" y="55212"/>
            <a:ext cx="951418" cy="951418"/>
          </a:xfrm>
          <a:prstGeom prst="rect">
            <a:avLst/>
          </a:prstGeom>
        </p:spPr>
      </p:pic>
    </p:spTree>
    <p:extLst>
      <p:ext uri="{BB962C8B-B14F-4D97-AF65-F5344CB8AC3E}">
        <p14:creationId xmlns:p14="http://schemas.microsoft.com/office/powerpoint/2010/main" val="206311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ge dia">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080000" y="6481805"/>
            <a:ext cx="971222" cy="365125"/>
          </a:xfrm>
        </p:spPr>
        <p:txBody>
          <a:bodyPr/>
          <a:lstStyle/>
          <a:p>
            <a:fld id="{1CCB5ADC-477C-5D45-B83B-BB79ABA08808}" type="datetime1">
              <a:rPr lang="nl-NL" smtClean="0"/>
              <a:t>20-9-2018</a:t>
            </a:fld>
            <a:endParaRPr lang="nl-NL"/>
          </a:p>
        </p:txBody>
      </p:sp>
      <p:sp>
        <p:nvSpPr>
          <p:cNvPr id="3" name="Tijdelijke aanduiding voor voettekst 2"/>
          <p:cNvSpPr>
            <a:spLocks noGrp="1"/>
          </p:cNvSpPr>
          <p:nvPr>
            <p:ph type="ftr" sz="quarter" idx="11"/>
          </p:nvPr>
        </p:nvSpPr>
        <p:spPr>
          <a:xfrm>
            <a:off x="2051222" y="6481805"/>
            <a:ext cx="5835464" cy="365125"/>
          </a:xfrm>
        </p:spPr>
        <p:txBody>
          <a:bodyPr/>
          <a:lstStyle/>
          <a:p>
            <a:r>
              <a:rPr lang="nl-NL" dirty="0"/>
              <a:t>Voettekst wijzigen bij '</a:t>
            </a:r>
            <a:r>
              <a:rPr lang="nl-NL" dirty="0" err="1"/>
              <a:t>Koptekst</a:t>
            </a:r>
            <a:r>
              <a:rPr lang="nl-NL" dirty="0"/>
              <a:t> en voettekst' | www.lad.nl</a:t>
            </a:r>
          </a:p>
        </p:txBody>
      </p:sp>
      <p:sp>
        <p:nvSpPr>
          <p:cNvPr id="4" name="Tijdelijke aanduiding voor dianummer 3"/>
          <p:cNvSpPr>
            <a:spLocks noGrp="1"/>
          </p:cNvSpPr>
          <p:nvPr>
            <p:ph type="sldNum" sz="quarter" idx="12"/>
          </p:nvPr>
        </p:nvSpPr>
        <p:spPr>
          <a:xfrm>
            <a:off x="8364964" y="6481805"/>
            <a:ext cx="643669" cy="365125"/>
          </a:xfrm>
        </p:spPr>
        <p:txBody>
          <a:bodyPr/>
          <a:lstStyle>
            <a:lvl1pPr algn="ctr">
              <a:defRPr/>
            </a:lvl1pPr>
          </a:lstStyle>
          <a:p>
            <a:fld id="{26368CE7-1E0E-7B42-B2BF-0A6681AC54F0}" type="slidenum">
              <a:rPr lang="nl-NL" smtClean="0"/>
              <a:pPr/>
              <a:t>‹nr.›</a:t>
            </a:fld>
            <a:endParaRPr lang="nl-NL" dirty="0"/>
          </a:p>
        </p:txBody>
      </p:sp>
      <p:pic>
        <p:nvPicPr>
          <p:cNvPr id="6" name="Afbeelding 5" descr="beeldmerk-LAD.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4973" y="55212"/>
            <a:ext cx="951418" cy="951418"/>
          </a:xfrm>
          <a:prstGeom prst="rect">
            <a:avLst/>
          </a:prstGeom>
        </p:spPr>
      </p:pic>
    </p:spTree>
    <p:extLst>
      <p:ext uri="{BB962C8B-B14F-4D97-AF65-F5344CB8AC3E}">
        <p14:creationId xmlns:p14="http://schemas.microsoft.com/office/powerpoint/2010/main" val="360619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Afbeelding + naam +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80000" y="4800599"/>
            <a:ext cx="7084972" cy="739173"/>
          </a:xfrm>
          <a:prstGeom prst="rect">
            <a:avLst/>
          </a:prstGeom>
        </p:spPr>
        <p:txBody>
          <a:bodyPr anchor="b"/>
          <a:lstStyle>
            <a:lvl1pPr algn="l">
              <a:lnSpc>
                <a:spcPts val="2600"/>
              </a:lnSpc>
              <a:defRPr sz="2400" b="1">
                <a:solidFill>
                  <a:srgbClr val="0054A4"/>
                </a:solidFill>
              </a:defRPr>
            </a:lvl1pPr>
          </a:lstStyle>
          <a:p>
            <a:r>
              <a:rPr lang="nl-NL"/>
              <a:t>Klik om stijl te bewerken</a:t>
            </a:r>
            <a:endParaRPr lang="nl-NL" dirty="0"/>
          </a:p>
        </p:txBody>
      </p:sp>
      <p:sp>
        <p:nvSpPr>
          <p:cNvPr id="3" name="Tijdelijke aanduiding voor afbeelding 2"/>
          <p:cNvSpPr>
            <a:spLocks noGrp="1"/>
          </p:cNvSpPr>
          <p:nvPr>
            <p:ph type="pic" idx="1"/>
          </p:nvPr>
        </p:nvSpPr>
        <p:spPr>
          <a:xfrm>
            <a:off x="1079999" y="1209097"/>
            <a:ext cx="7084973" cy="35184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079999" y="5622594"/>
            <a:ext cx="7084973" cy="717778"/>
          </a:xfrm>
          <a:prstGeom prst="rect">
            <a:avLst/>
          </a:prstGeom>
        </p:spPr>
        <p:txBody>
          <a:bodyPr/>
          <a:lstStyle>
            <a:lvl1pPr marL="0" indent="0">
              <a:lnSpc>
                <a:spcPts val="1600"/>
              </a:lnSpc>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a:xfrm>
            <a:off x="1080000" y="6481805"/>
            <a:ext cx="921795" cy="365125"/>
          </a:xfrm>
        </p:spPr>
        <p:txBody>
          <a:bodyPr/>
          <a:lstStyle/>
          <a:p>
            <a:fld id="{F286B508-1DFF-B847-A58D-C1484C2158D6}" type="datetime1">
              <a:rPr lang="nl-NL" smtClean="0"/>
              <a:t>20-9-2018</a:t>
            </a:fld>
            <a:endParaRPr lang="nl-NL"/>
          </a:p>
        </p:txBody>
      </p:sp>
      <p:sp>
        <p:nvSpPr>
          <p:cNvPr id="6" name="Tijdelijke aanduiding voor voettekst 5"/>
          <p:cNvSpPr>
            <a:spLocks noGrp="1"/>
          </p:cNvSpPr>
          <p:nvPr>
            <p:ph type="ftr" sz="quarter" idx="11"/>
          </p:nvPr>
        </p:nvSpPr>
        <p:spPr>
          <a:xfrm>
            <a:off x="2001795" y="6481805"/>
            <a:ext cx="6163177" cy="365125"/>
          </a:xfrm>
        </p:spPr>
        <p:txBody>
          <a:bodyPr/>
          <a:lstStyle/>
          <a:p>
            <a:r>
              <a:rPr lang="nl-NL" dirty="0"/>
              <a:t>Voettekst wijzigen bij '</a:t>
            </a:r>
            <a:r>
              <a:rPr lang="nl-NL" dirty="0" err="1"/>
              <a:t>Koptekst</a:t>
            </a:r>
            <a:r>
              <a:rPr lang="nl-NL" dirty="0"/>
              <a:t> en voettekst' | www.lad.nl</a:t>
            </a:r>
          </a:p>
        </p:txBody>
      </p:sp>
      <p:sp>
        <p:nvSpPr>
          <p:cNvPr id="7" name="Tijdelijke aanduiding voor dianummer 6"/>
          <p:cNvSpPr>
            <a:spLocks noGrp="1"/>
          </p:cNvSpPr>
          <p:nvPr>
            <p:ph type="sldNum" sz="quarter" idx="12"/>
          </p:nvPr>
        </p:nvSpPr>
        <p:spPr>
          <a:xfrm>
            <a:off x="8364964" y="6481805"/>
            <a:ext cx="643669" cy="365125"/>
          </a:xfrm>
        </p:spPr>
        <p:txBody>
          <a:bodyPr/>
          <a:lstStyle>
            <a:lvl1pPr algn="ctr">
              <a:defRPr/>
            </a:lvl1pPr>
          </a:lstStyle>
          <a:p>
            <a:fld id="{26368CE7-1E0E-7B42-B2BF-0A6681AC54F0}" type="slidenum">
              <a:rPr lang="nl-NL" smtClean="0"/>
              <a:pPr/>
              <a:t>‹nr.›</a:t>
            </a:fld>
            <a:endParaRPr lang="nl-NL" dirty="0"/>
          </a:p>
        </p:txBody>
      </p:sp>
      <p:pic>
        <p:nvPicPr>
          <p:cNvPr id="9" name="Afbeelding 8" descr="beeldmerk-LAD.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4973" y="55212"/>
            <a:ext cx="951418" cy="951418"/>
          </a:xfrm>
          <a:prstGeom prst="rect">
            <a:avLst/>
          </a:prstGeom>
        </p:spPr>
      </p:pic>
    </p:spTree>
    <p:extLst>
      <p:ext uri="{BB962C8B-B14F-4D97-AF65-F5344CB8AC3E}">
        <p14:creationId xmlns:p14="http://schemas.microsoft.com/office/powerpoint/2010/main" val="206699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psomming">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7084973" cy="5270000"/>
          </a:xfrm>
          <a:prstGeom prst="rect">
            <a:avLst/>
          </a:prstGeom>
        </p:spPr>
        <p:txBody>
          <a:bodyPr vert="horz"/>
          <a:lstStyle>
            <a:lvl1pPr marL="0" indent="-457200" algn="l">
              <a:lnSpc>
                <a:spcPts val="2600"/>
              </a:lnSpc>
              <a:buClr>
                <a:srgbClr val="0054A4"/>
              </a:buClr>
              <a:buFont typeface="Arial"/>
              <a:buChar char="•"/>
              <a:defRPr sz="2400" b="1">
                <a:solidFill>
                  <a:srgbClr val="0054A4"/>
                </a:solidFill>
              </a:defRPr>
            </a:lvl1pPr>
          </a:lstStyle>
          <a:p>
            <a:r>
              <a:rPr lang="nl-NL"/>
              <a:t>Klik om stijl te bewerken</a:t>
            </a:r>
            <a:endParaRPr lang="nl-NL" dirty="0"/>
          </a:p>
        </p:txBody>
      </p:sp>
      <p:sp>
        <p:nvSpPr>
          <p:cNvPr id="3" name="Tijdelijke aanduiding voor datum 2"/>
          <p:cNvSpPr>
            <a:spLocks noGrp="1"/>
          </p:cNvSpPr>
          <p:nvPr>
            <p:ph type="dt" sz="half" idx="10"/>
          </p:nvPr>
        </p:nvSpPr>
        <p:spPr>
          <a:xfrm>
            <a:off x="1080000" y="6481805"/>
            <a:ext cx="934151" cy="365125"/>
          </a:xfrm>
        </p:spPr>
        <p:txBody>
          <a:bodyPr/>
          <a:lstStyle/>
          <a:p>
            <a:fld id="{A867C899-40B6-9D40-AC9A-33E381A96D05}" type="datetime1">
              <a:rPr lang="nl-NL" smtClean="0"/>
              <a:t>20-9-2018</a:t>
            </a:fld>
            <a:endParaRPr lang="nl-NL" dirty="0"/>
          </a:p>
        </p:txBody>
      </p:sp>
      <p:sp>
        <p:nvSpPr>
          <p:cNvPr id="4" name="Tijdelijke aanduiding voor voettekst 3"/>
          <p:cNvSpPr>
            <a:spLocks noGrp="1"/>
          </p:cNvSpPr>
          <p:nvPr>
            <p:ph type="ftr" sz="quarter" idx="11"/>
          </p:nvPr>
        </p:nvSpPr>
        <p:spPr>
          <a:xfrm>
            <a:off x="2014151" y="6481805"/>
            <a:ext cx="5872535" cy="365125"/>
          </a:xfrm>
        </p:spPr>
        <p:txBody>
          <a:bodyPr/>
          <a:lstStyle/>
          <a:p>
            <a:r>
              <a:rPr lang="nl-NL" dirty="0"/>
              <a:t>Voettekst wijzigen bij '</a:t>
            </a:r>
            <a:r>
              <a:rPr lang="nl-NL" dirty="0" err="1"/>
              <a:t>Koptekst</a:t>
            </a:r>
            <a:r>
              <a:rPr lang="nl-NL" dirty="0"/>
              <a:t> en voettekst' | www.lad.nl</a:t>
            </a:r>
          </a:p>
        </p:txBody>
      </p:sp>
      <p:pic>
        <p:nvPicPr>
          <p:cNvPr id="6" name="Afbeelding 5" descr="beeldmerk-LAD.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4973" y="55212"/>
            <a:ext cx="951418" cy="951418"/>
          </a:xfrm>
          <a:prstGeom prst="rect">
            <a:avLst/>
          </a:prstGeom>
        </p:spPr>
      </p:pic>
      <p:sp>
        <p:nvSpPr>
          <p:cNvPr id="5" name="Tijdelijke aanduiding voor dianummer 4"/>
          <p:cNvSpPr>
            <a:spLocks noGrp="1"/>
          </p:cNvSpPr>
          <p:nvPr>
            <p:ph type="sldNum" sz="quarter" idx="12"/>
          </p:nvPr>
        </p:nvSpPr>
        <p:spPr/>
        <p:txBody>
          <a:bodyPr/>
          <a:lstStyle/>
          <a:p>
            <a:fld id="{26368CE7-1E0E-7B42-B2BF-0A6681AC54F0}" type="slidenum">
              <a:rPr lang="nl-NL" smtClean="0"/>
              <a:pPr/>
              <a:t>‹nr.›</a:t>
            </a:fld>
            <a:endParaRPr lang="nl-NL" dirty="0"/>
          </a:p>
        </p:txBody>
      </p:sp>
    </p:spTree>
    <p:extLst>
      <p:ext uri="{BB962C8B-B14F-4D97-AF65-F5344CB8AC3E}">
        <p14:creationId xmlns:p14="http://schemas.microsoft.com/office/powerpoint/2010/main" val="308614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fbeelding + naam +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80002" y="4695635"/>
            <a:ext cx="7084972" cy="1681206"/>
          </a:xfrm>
          <a:prstGeom prst="rect">
            <a:avLst/>
          </a:prstGeom>
        </p:spPr>
        <p:txBody>
          <a:bodyPr anchor="b"/>
          <a:lstStyle>
            <a:lvl1pPr algn="l">
              <a:lnSpc>
                <a:spcPct val="100000"/>
              </a:lnSpc>
              <a:defRPr sz="4200" b="1" baseline="0">
                <a:solidFill>
                  <a:srgbClr val="0054A4"/>
                </a:solidFill>
              </a:defRPr>
            </a:lvl1pPr>
          </a:lstStyle>
          <a:p>
            <a:r>
              <a:rPr lang="nl-NL" dirty="0"/>
              <a:t>Titel</a:t>
            </a:r>
          </a:p>
        </p:txBody>
      </p:sp>
      <p:sp>
        <p:nvSpPr>
          <p:cNvPr id="5" name="Tijdelijke aanduiding voor datum 4"/>
          <p:cNvSpPr>
            <a:spLocks noGrp="1"/>
          </p:cNvSpPr>
          <p:nvPr>
            <p:ph type="dt" sz="half" idx="10"/>
          </p:nvPr>
        </p:nvSpPr>
        <p:spPr>
          <a:xfrm>
            <a:off x="1080000" y="6481805"/>
            <a:ext cx="921795" cy="365125"/>
          </a:xfrm>
        </p:spPr>
        <p:txBody>
          <a:bodyPr/>
          <a:lstStyle/>
          <a:p>
            <a:fld id="{F286B508-1DFF-B847-A58D-C1484C2158D6}" type="datetime1">
              <a:rPr lang="nl-NL" smtClean="0"/>
              <a:t>20-9-2018</a:t>
            </a:fld>
            <a:endParaRPr lang="nl-NL"/>
          </a:p>
        </p:txBody>
      </p:sp>
      <p:sp>
        <p:nvSpPr>
          <p:cNvPr id="6" name="Tijdelijke aanduiding voor voettekst 5"/>
          <p:cNvSpPr>
            <a:spLocks noGrp="1"/>
          </p:cNvSpPr>
          <p:nvPr>
            <p:ph type="ftr" sz="quarter" idx="11"/>
          </p:nvPr>
        </p:nvSpPr>
        <p:spPr>
          <a:xfrm>
            <a:off x="2001795" y="6481805"/>
            <a:ext cx="6163177" cy="365125"/>
          </a:xfrm>
        </p:spPr>
        <p:txBody>
          <a:bodyPr/>
          <a:lstStyle/>
          <a:p>
            <a:r>
              <a:rPr lang="nl-NL" dirty="0"/>
              <a:t>Voettekst wijzigen bij '</a:t>
            </a:r>
            <a:r>
              <a:rPr lang="nl-NL" dirty="0" err="1"/>
              <a:t>Koptekst</a:t>
            </a:r>
            <a:r>
              <a:rPr lang="nl-NL" dirty="0"/>
              <a:t> en voettekst' | www.lad.nl</a:t>
            </a:r>
          </a:p>
        </p:txBody>
      </p:sp>
      <p:sp>
        <p:nvSpPr>
          <p:cNvPr id="7" name="Tijdelijke aanduiding voor dianummer 6"/>
          <p:cNvSpPr>
            <a:spLocks noGrp="1"/>
          </p:cNvSpPr>
          <p:nvPr>
            <p:ph type="sldNum" sz="quarter" idx="12"/>
          </p:nvPr>
        </p:nvSpPr>
        <p:spPr>
          <a:xfrm>
            <a:off x="8364964" y="6481805"/>
            <a:ext cx="643669" cy="365125"/>
          </a:xfrm>
        </p:spPr>
        <p:txBody>
          <a:bodyPr/>
          <a:lstStyle>
            <a:lvl1pPr algn="ctr">
              <a:defRPr/>
            </a:lvl1pPr>
          </a:lstStyle>
          <a:p>
            <a:fld id="{26368CE7-1E0E-7B42-B2BF-0A6681AC54F0}" type="slidenum">
              <a:rPr lang="nl-NL" smtClean="0"/>
              <a:pPr/>
              <a:t>‹nr.›</a:t>
            </a:fld>
            <a:endParaRPr lang="nl-NL" dirty="0"/>
          </a:p>
        </p:txBody>
      </p:sp>
      <p:pic>
        <p:nvPicPr>
          <p:cNvPr id="9" name="Afbeelding 8" descr="beeldmerk-LAD.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4973" y="55212"/>
            <a:ext cx="951418" cy="951418"/>
          </a:xfrm>
          <a:prstGeom prst="rect">
            <a:avLst/>
          </a:prstGeom>
        </p:spPr>
      </p:pic>
      <p:sp>
        <p:nvSpPr>
          <p:cNvPr id="11" name="Tijdelijke aanduiding voor inhoud 2"/>
          <p:cNvSpPr>
            <a:spLocks noGrp="1"/>
          </p:cNvSpPr>
          <p:nvPr>
            <p:ph idx="1"/>
          </p:nvPr>
        </p:nvSpPr>
        <p:spPr>
          <a:xfrm>
            <a:off x="1080000" y="1006630"/>
            <a:ext cx="7084974" cy="3689005"/>
          </a:xfrm>
          <a:prstGeom prst="rect">
            <a:avLst/>
          </a:prstGeom>
        </p:spPr>
        <p:txBody>
          <a:bodyPr/>
          <a:lstStyle>
            <a:lvl1pPr marL="0" indent="0">
              <a:lnSpc>
                <a:spcPts val="2600"/>
              </a:lnSpc>
              <a:buClr>
                <a:srgbClr val="0054A4"/>
              </a:buClr>
              <a:buFontTx/>
              <a:buNone/>
              <a:defRPr sz="2400">
                <a:solidFill>
                  <a:schemeClr val="tx1">
                    <a:lumMod val="85000"/>
                    <a:lumOff val="15000"/>
                  </a:schemeClr>
                </a:solidFill>
              </a:defRPr>
            </a:lvl1pPr>
            <a:lvl2pPr marL="742950" indent="-285750">
              <a:lnSpc>
                <a:spcPts val="2600"/>
              </a:lnSpc>
              <a:buClr>
                <a:srgbClr val="0054A4"/>
              </a:buClr>
              <a:buFont typeface="Arial"/>
              <a:buChar char="•"/>
              <a:defRPr sz="2400">
                <a:solidFill>
                  <a:schemeClr val="tx1">
                    <a:lumMod val="85000"/>
                    <a:lumOff val="15000"/>
                  </a:schemeClr>
                </a:solidFill>
              </a:defRPr>
            </a:lvl2pPr>
            <a:lvl3pPr marL="1143000" indent="-228600">
              <a:lnSpc>
                <a:spcPts val="2800"/>
              </a:lnSpc>
              <a:buClrTx/>
              <a:buFont typeface="Lucida Grande"/>
              <a:buChar char="−"/>
              <a:defRPr sz="2200" b="0" i="1">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286355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Basisondergrond-LAD.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98" y="0"/>
            <a:ext cx="9144000" cy="6858000"/>
          </a:xfrm>
          <a:prstGeom prst="rect">
            <a:avLst/>
          </a:prstGeom>
          <a:ln>
            <a:noFill/>
          </a:ln>
          <a:effectLst/>
        </p:spPr>
      </p:pic>
      <p:sp>
        <p:nvSpPr>
          <p:cNvPr id="4" name="Tijdelijke aanduiding voor datum 3"/>
          <p:cNvSpPr>
            <a:spLocks noGrp="1"/>
          </p:cNvSpPr>
          <p:nvPr>
            <p:ph type="dt" sz="half" idx="2"/>
          </p:nvPr>
        </p:nvSpPr>
        <p:spPr>
          <a:xfrm>
            <a:off x="1080000" y="6481805"/>
            <a:ext cx="9835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24F35-ADD6-2E4E-A3A7-25725CD92F8A}" type="datetime1">
              <a:rPr lang="nl-NL" smtClean="0"/>
              <a:t>20-9-2018</a:t>
            </a:fld>
            <a:endParaRPr lang="nl-NL" dirty="0"/>
          </a:p>
        </p:txBody>
      </p:sp>
      <p:sp>
        <p:nvSpPr>
          <p:cNvPr id="5" name="Tijdelijke aanduiding voor voettekst 4"/>
          <p:cNvSpPr>
            <a:spLocks noGrp="1"/>
          </p:cNvSpPr>
          <p:nvPr>
            <p:ph type="ftr" sz="quarter" idx="3"/>
          </p:nvPr>
        </p:nvSpPr>
        <p:spPr>
          <a:xfrm>
            <a:off x="2063578" y="6481805"/>
            <a:ext cx="58231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a:t>Voettekst wijzigen bij '</a:t>
            </a:r>
            <a:r>
              <a:rPr lang="nl-NL" dirty="0" err="1"/>
              <a:t>Koptekst</a:t>
            </a:r>
            <a:r>
              <a:rPr lang="nl-NL" dirty="0"/>
              <a:t> en voettekst' | www.lad.nl</a:t>
            </a:r>
          </a:p>
        </p:txBody>
      </p:sp>
      <p:sp>
        <p:nvSpPr>
          <p:cNvPr id="6" name="Tijdelijke aanduiding voor dianummer 5"/>
          <p:cNvSpPr>
            <a:spLocks noGrp="1"/>
          </p:cNvSpPr>
          <p:nvPr>
            <p:ph type="sldNum" sz="quarter" idx="4"/>
          </p:nvPr>
        </p:nvSpPr>
        <p:spPr>
          <a:xfrm>
            <a:off x="8364964" y="6481805"/>
            <a:ext cx="6436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6368CE7-1E0E-7B42-B2BF-0A6681AC54F0}" type="slidenum">
              <a:rPr lang="nl-NL" smtClean="0"/>
              <a:pPr/>
              <a:t>‹nr.›</a:t>
            </a:fld>
            <a:endParaRPr lang="nl-NL" dirty="0"/>
          </a:p>
        </p:txBody>
      </p:sp>
    </p:spTree>
    <p:extLst>
      <p:ext uri="{BB962C8B-B14F-4D97-AF65-F5344CB8AC3E}">
        <p14:creationId xmlns:p14="http://schemas.microsoft.com/office/powerpoint/2010/main" val="2274851317"/>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6" r:id="rId4"/>
    <p:sldLayoutId id="2147483655" r:id="rId5"/>
    <p:sldLayoutId id="2147483657" r:id="rId6"/>
    <p:sldLayoutId id="2147483658" r:id="rId7"/>
    <p:sldLayoutId id="2147483659" r:id="rId8"/>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title"/>
          </p:nvPr>
        </p:nvSpPr>
        <p:spPr>
          <a:xfrm>
            <a:off x="1029513" y="713037"/>
            <a:ext cx="7084973" cy="820296"/>
          </a:xfrm>
        </p:spPr>
        <p:txBody>
          <a:bodyPr/>
          <a:lstStyle/>
          <a:p>
            <a:r>
              <a:rPr lang="nl-NL" dirty="0"/>
              <a:t>Cross </a:t>
            </a:r>
            <a:r>
              <a:rPr lang="nl-NL" dirty="0" err="1"/>
              <a:t>national</a:t>
            </a:r>
            <a:r>
              <a:rPr lang="nl-NL" dirty="0"/>
              <a:t> analysis of </a:t>
            </a:r>
            <a:r>
              <a:rPr lang="nl-NL" dirty="0" err="1"/>
              <a:t>doctors’working</a:t>
            </a:r>
            <a:r>
              <a:rPr lang="nl-NL" dirty="0"/>
              <a:t> </a:t>
            </a:r>
            <a:r>
              <a:rPr lang="nl-NL" dirty="0" err="1"/>
              <a:t>conditions</a:t>
            </a:r>
            <a:endParaRPr lang="nl-NL" dirty="0"/>
          </a:p>
        </p:txBody>
      </p:sp>
      <p:sp>
        <p:nvSpPr>
          <p:cNvPr id="5" name="Tijdelijke aanduiding voor dianummer 4"/>
          <p:cNvSpPr>
            <a:spLocks noGrp="1"/>
          </p:cNvSpPr>
          <p:nvPr>
            <p:ph type="sldNum" sz="quarter" idx="12"/>
          </p:nvPr>
        </p:nvSpPr>
        <p:spPr/>
        <p:txBody>
          <a:bodyPr/>
          <a:lstStyle/>
          <a:p>
            <a:fld id="{26368CE7-1E0E-7B42-B2BF-0A6681AC54F0}" type="slidenum">
              <a:rPr lang="nl-NL" smtClean="0"/>
              <a:pPr/>
              <a:t>1</a:t>
            </a:fld>
            <a:endParaRPr lang="nl-NL" dirty="0"/>
          </a:p>
        </p:txBody>
      </p:sp>
    </p:spTree>
    <p:extLst>
      <p:ext uri="{BB962C8B-B14F-4D97-AF65-F5344CB8AC3E}">
        <p14:creationId xmlns:p14="http://schemas.microsoft.com/office/powerpoint/2010/main" val="401113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763486"/>
            <a:ext cx="7284964" cy="4494065"/>
          </a:xfrm>
        </p:spPr>
        <p:txBody>
          <a:bodyPr/>
          <a:lstStyle/>
          <a:p>
            <a:pPr>
              <a:lnSpc>
                <a:spcPct val="100000"/>
              </a:lnSpc>
            </a:pPr>
            <a:r>
              <a:rPr lang="nl-NL" sz="2000" dirty="0"/>
              <a:t>SALARIES</a:t>
            </a:r>
            <a:br>
              <a:rPr lang="nl-NL" sz="1100" dirty="0"/>
            </a:br>
            <a:br>
              <a:rPr lang="nl-NL" sz="1100" dirty="0"/>
            </a:br>
            <a:r>
              <a:rPr lang="nl-NL" sz="2000" dirty="0"/>
              <a:t>Ratio </a:t>
            </a:r>
            <a:r>
              <a:rPr lang="nl-NL" sz="2000" dirty="0" err="1"/>
              <a:t>between</a:t>
            </a:r>
            <a:r>
              <a:rPr lang="nl-NL" sz="2000" dirty="0"/>
              <a:t> </a:t>
            </a:r>
            <a:r>
              <a:rPr lang="nl-NL" sz="2000" dirty="0" err="1"/>
              <a:t>doctors’</a:t>
            </a:r>
            <a:r>
              <a:rPr lang="nl-NL" sz="2000" dirty="0"/>
              <a:t> maximum </a:t>
            </a:r>
            <a:r>
              <a:rPr lang="nl-NL" sz="2000" dirty="0" err="1"/>
              <a:t>salary</a:t>
            </a:r>
            <a:r>
              <a:rPr lang="nl-NL" sz="2000" dirty="0"/>
              <a:t> </a:t>
            </a:r>
            <a:r>
              <a:rPr lang="nl-NL" sz="2000" dirty="0" err="1"/>
              <a:t>and</a:t>
            </a:r>
            <a:r>
              <a:rPr lang="nl-NL" sz="2000" dirty="0"/>
              <a:t> </a:t>
            </a:r>
            <a:r>
              <a:rPr lang="nl-NL" sz="2000" dirty="0" err="1"/>
              <a:t>middle</a:t>
            </a:r>
            <a:r>
              <a:rPr lang="nl-NL" sz="2000" dirty="0"/>
              <a:t> </a:t>
            </a:r>
            <a:r>
              <a:rPr lang="nl-NL" sz="2000" dirty="0" err="1"/>
              <a:t>income</a:t>
            </a:r>
            <a:r>
              <a:rPr lang="nl-NL" sz="2000" dirty="0"/>
              <a:t> (n=15)</a:t>
            </a:r>
            <a:br>
              <a:rPr lang="nl-NL" sz="2000" dirty="0"/>
            </a:br>
            <a:br>
              <a:rPr lang="nl-NL" sz="2000" dirty="0"/>
            </a:b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10</a:t>
            </a:fld>
            <a:endParaRPr lang="nl-NL" dirty="0"/>
          </a:p>
        </p:txBody>
      </p:sp>
      <p:graphicFrame>
        <p:nvGraphicFramePr>
          <p:cNvPr id="8" name="Grafiek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54353645"/>
              </p:ext>
            </p:extLst>
          </p:nvPr>
        </p:nvGraphicFramePr>
        <p:xfrm>
          <a:off x="1733722" y="2626535"/>
          <a:ext cx="6330277" cy="3855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00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2177716"/>
            <a:ext cx="7284964" cy="4079835"/>
          </a:xfrm>
        </p:spPr>
        <p:txBody>
          <a:bodyPr/>
          <a:lstStyle/>
          <a:p>
            <a:pPr>
              <a:lnSpc>
                <a:spcPct val="100000"/>
              </a:lnSpc>
            </a:pPr>
            <a:r>
              <a:rPr lang="nl-NL" sz="2000" dirty="0" err="1"/>
              <a:t>Why</a:t>
            </a:r>
            <a:r>
              <a:rPr lang="nl-NL" sz="2000" dirty="0"/>
              <a:t> these </a:t>
            </a:r>
            <a:r>
              <a:rPr lang="nl-NL" sz="2000" dirty="0" err="1"/>
              <a:t>ratios</a:t>
            </a:r>
            <a:r>
              <a:rPr lang="nl-NL" sz="2000" dirty="0"/>
              <a:t>?</a:t>
            </a:r>
            <a:br>
              <a:rPr lang="nl-NL" sz="2000" dirty="0"/>
            </a:br>
            <a:br>
              <a:rPr lang="nl-NL" sz="2000" dirty="0"/>
            </a:br>
            <a:r>
              <a:rPr lang="nl-NL" sz="2000" b="0" dirty="0"/>
              <a:t>It </a:t>
            </a:r>
            <a:r>
              <a:rPr lang="nl-NL" sz="2000" b="0" dirty="0" err="1"/>
              <a:t>could</a:t>
            </a:r>
            <a:r>
              <a:rPr lang="nl-NL" sz="2000" b="0" dirty="0"/>
              <a:t> </a:t>
            </a:r>
            <a:r>
              <a:rPr lang="nl-NL" sz="2000" b="0" dirty="0" err="1"/>
              <a:t>be</a:t>
            </a:r>
            <a:r>
              <a:rPr lang="nl-NL" sz="2000" b="0" dirty="0"/>
              <a:t> </a:t>
            </a:r>
            <a:r>
              <a:rPr lang="nl-NL" sz="2000" b="0" dirty="0" err="1"/>
              <a:t>an</a:t>
            </a:r>
            <a:r>
              <a:rPr lang="nl-NL" sz="2000" b="0" dirty="0"/>
              <a:t> </a:t>
            </a:r>
            <a:r>
              <a:rPr lang="nl-NL" sz="2000" b="0" dirty="0" err="1"/>
              <a:t>idication</a:t>
            </a:r>
            <a:r>
              <a:rPr lang="nl-NL" sz="2000" b="0" dirty="0"/>
              <a:t> </a:t>
            </a:r>
            <a:r>
              <a:rPr lang="nl-NL" sz="2000" b="0" dirty="0" err="1"/>
              <a:t>for</a:t>
            </a:r>
            <a:r>
              <a:rPr lang="nl-NL" sz="2000" b="0" dirty="0"/>
              <a:t> </a:t>
            </a:r>
            <a:r>
              <a:rPr lang="nl-NL" sz="2000" b="0" dirty="0" err="1"/>
              <a:t>leaving</a:t>
            </a:r>
            <a:r>
              <a:rPr lang="nl-NL" sz="2000" b="0" dirty="0"/>
              <a:t> te country </a:t>
            </a:r>
            <a:r>
              <a:rPr lang="nl-NL" sz="2000" b="0" dirty="0" err="1"/>
              <a:t>to</a:t>
            </a:r>
            <a:r>
              <a:rPr lang="nl-NL" sz="2000" b="0" dirty="0"/>
              <a:t> </a:t>
            </a:r>
            <a:r>
              <a:rPr lang="nl-NL" sz="2000" b="0" dirty="0" err="1"/>
              <a:t>find</a:t>
            </a:r>
            <a:r>
              <a:rPr lang="nl-NL" sz="2000" b="0" dirty="0"/>
              <a:t> a </a:t>
            </a:r>
            <a:r>
              <a:rPr lang="nl-NL" sz="2000" b="0" dirty="0" err="1"/>
              <a:t>better</a:t>
            </a:r>
            <a:r>
              <a:rPr lang="nl-NL" sz="2000" b="0" dirty="0"/>
              <a:t> </a:t>
            </a:r>
            <a:r>
              <a:rPr lang="nl-NL" sz="2000" b="0" dirty="0" err="1"/>
              <a:t>future</a:t>
            </a:r>
            <a:r>
              <a:rPr lang="nl-NL" sz="2000" b="0" dirty="0"/>
              <a:t> </a:t>
            </a:r>
            <a:r>
              <a:rPr lang="nl-NL" sz="2000" b="0" dirty="0" err="1"/>
              <a:t>elsewher</a:t>
            </a:r>
            <a:r>
              <a:rPr lang="nl-NL" sz="2000" b="0" dirty="0"/>
              <a:t>. </a:t>
            </a:r>
            <a:r>
              <a:rPr lang="nl-NL" sz="2000" b="0" dirty="0" err="1"/>
              <a:t>However</a:t>
            </a:r>
            <a:r>
              <a:rPr lang="nl-NL" sz="2000" b="0" dirty="0"/>
              <a:t>, we </a:t>
            </a:r>
            <a:r>
              <a:rPr lang="nl-NL" sz="2000" b="0" dirty="0" err="1"/>
              <a:t>cannot</a:t>
            </a:r>
            <a:r>
              <a:rPr lang="nl-NL" sz="2000" b="0" dirty="0"/>
              <a:t> </a:t>
            </a:r>
            <a:r>
              <a:rPr lang="nl-NL" sz="2000" b="0" dirty="0" err="1"/>
              <a:t>find</a:t>
            </a:r>
            <a:r>
              <a:rPr lang="nl-NL" sz="2000" b="0" dirty="0"/>
              <a:t> a </a:t>
            </a:r>
            <a:r>
              <a:rPr lang="nl-NL" sz="2000" b="0" dirty="0" err="1"/>
              <a:t>statistical</a:t>
            </a:r>
            <a:r>
              <a:rPr lang="nl-NL" sz="2000" b="0" dirty="0"/>
              <a:t> </a:t>
            </a:r>
            <a:r>
              <a:rPr lang="nl-NL" sz="2000" b="0" dirty="0" err="1"/>
              <a:t>relation</a:t>
            </a:r>
            <a:r>
              <a:rPr lang="nl-NL" sz="2000" b="0" dirty="0"/>
              <a:t> </a:t>
            </a:r>
            <a:r>
              <a:rPr lang="nl-NL" sz="2000" b="0" dirty="0" err="1"/>
              <a:t>between</a:t>
            </a:r>
            <a:r>
              <a:rPr lang="nl-NL" sz="2000" b="0" dirty="0"/>
              <a:t> </a:t>
            </a:r>
            <a:r>
              <a:rPr lang="nl-NL" sz="2000" b="0" dirty="0" err="1"/>
              <a:t>immigration</a:t>
            </a:r>
            <a:r>
              <a:rPr lang="nl-NL" sz="2000" b="0" dirty="0"/>
              <a:t> </a:t>
            </a:r>
            <a:r>
              <a:rPr lang="nl-NL" sz="2000" b="0" dirty="0" err="1"/>
              <a:t>and</a:t>
            </a:r>
            <a:r>
              <a:rPr lang="nl-NL" sz="2000" b="0" dirty="0"/>
              <a:t> </a:t>
            </a:r>
            <a:r>
              <a:rPr lang="nl-NL" sz="2000" b="0" dirty="0" err="1"/>
              <a:t>one</a:t>
            </a:r>
            <a:r>
              <a:rPr lang="nl-NL" sz="2000" b="0" dirty="0"/>
              <a:t> of these </a:t>
            </a:r>
            <a:r>
              <a:rPr lang="nl-NL" sz="2000" b="0" dirty="0" err="1"/>
              <a:t>ratios</a:t>
            </a:r>
            <a:r>
              <a:rPr lang="nl-NL" sz="2000" b="0" dirty="0"/>
              <a:t>. </a:t>
            </a:r>
            <a:br>
              <a:rPr lang="nl-NL" sz="2000" dirty="0"/>
            </a:br>
            <a:br>
              <a:rPr lang="nl-NL" sz="2000" dirty="0"/>
            </a:b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11</a:t>
            </a:fld>
            <a:endParaRPr lang="nl-NL" dirty="0"/>
          </a:p>
        </p:txBody>
      </p:sp>
    </p:spTree>
    <p:extLst>
      <p:ext uri="{BB962C8B-B14F-4D97-AF65-F5344CB8AC3E}">
        <p14:creationId xmlns:p14="http://schemas.microsoft.com/office/powerpoint/2010/main" val="381721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888958"/>
            <a:ext cx="7284964" cy="4079835"/>
          </a:xfrm>
        </p:spPr>
        <p:txBody>
          <a:bodyPr/>
          <a:lstStyle/>
          <a:p>
            <a:pPr>
              <a:lnSpc>
                <a:spcPct val="100000"/>
              </a:lnSpc>
            </a:pPr>
            <a:r>
              <a:rPr lang="nl-NL" sz="2000" dirty="0"/>
              <a:t>MIGRATION (n=19)</a:t>
            </a:r>
            <a:br>
              <a:rPr lang="nl-NL" sz="2000" dirty="0"/>
            </a:br>
            <a:br>
              <a:rPr lang="nl-NL" sz="2000" dirty="0"/>
            </a:br>
            <a:r>
              <a:rPr lang="nl-NL" sz="2000" b="0" dirty="0"/>
              <a:t>Migration </a:t>
            </a:r>
            <a:r>
              <a:rPr lang="nl-NL" sz="2000" b="0" dirty="0" err="1"/>
              <a:t>problem</a:t>
            </a:r>
            <a:r>
              <a:rPr lang="nl-NL" sz="2000" b="0" dirty="0"/>
              <a:t> concerns </a:t>
            </a:r>
            <a:r>
              <a:rPr lang="nl-NL" sz="2000" b="0" dirty="0" err="1"/>
              <a:t>relatively</a:t>
            </a:r>
            <a:r>
              <a:rPr lang="nl-NL" sz="2000" b="0" dirty="0"/>
              <a:t> few </a:t>
            </a:r>
            <a:r>
              <a:rPr lang="nl-NL" sz="2000" b="0" dirty="0" err="1"/>
              <a:t>countries</a:t>
            </a:r>
            <a:r>
              <a:rPr lang="nl-NL" sz="2000" b="0" dirty="0"/>
              <a:t>, </a:t>
            </a:r>
            <a:r>
              <a:rPr lang="nl-NL" sz="2000" b="0" dirty="0" err="1"/>
              <a:t>that</a:t>
            </a:r>
            <a:r>
              <a:rPr lang="nl-NL" sz="2000" b="0" dirty="0"/>
              <a:t> </a:t>
            </a:r>
            <a:r>
              <a:rPr lang="nl-NL" sz="2000" b="0" dirty="0" err="1"/>
              <a:t>either</a:t>
            </a:r>
            <a:r>
              <a:rPr lang="nl-NL" sz="2000" b="0" dirty="0"/>
              <a:t> </a:t>
            </a:r>
            <a:r>
              <a:rPr lang="nl-NL" sz="2000" b="0" dirty="0" err="1"/>
              <a:t>receive</a:t>
            </a:r>
            <a:r>
              <a:rPr lang="nl-NL" sz="2000" b="0" dirty="0"/>
              <a:t> or </a:t>
            </a:r>
            <a:r>
              <a:rPr lang="nl-NL" sz="2000" b="0" dirty="0" err="1"/>
              <a:t>lose</a:t>
            </a:r>
            <a:r>
              <a:rPr lang="nl-NL" sz="2000" b="0" dirty="0"/>
              <a:t> a </a:t>
            </a:r>
            <a:r>
              <a:rPr lang="nl-NL" sz="2000" b="0" dirty="0" err="1"/>
              <a:t>great</a:t>
            </a:r>
            <a:r>
              <a:rPr lang="nl-NL" sz="2000" b="0" dirty="0"/>
              <a:t> </a:t>
            </a:r>
            <a:r>
              <a:rPr lang="nl-NL" sz="2000" b="0" dirty="0" err="1"/>
              <a:t>amount</a:t>
            </a:r>
            <a:r>
              <a:rPr lang="nl-NL" sz="2000" b="0" dirty="0"/>
              <a:t> of doctors. </a:t>
            </a:r>
            <a:br>
              <a:rPr lang="nl-NL" sz="2000" b="0" dirty="0"/>
            </a:br>
            <a:br>
              <a:rPr lang="nl-NL" sz="2000" b="0" dirty="0"/>
            </a:br>
            <a:r>
              <a:rPr lang="nl-NL" sz="2000" b="0" dirty="0"/>
              <a:t>Top 3 </a:t>
            </a:r>
            <a:r>
              <a:rPr lang="nl-NL" sz="2000" b="0" dirty="0" err="1"/>
              <a:t>countries</a:t>
            </a:r>
            <a:r>
              <a:rPr lang="nl-NL" sz="2000" b="0" dirty="0"/>
              <a:t> </a:t>
            </a:r>
            <a:r>
              <a:rPr lang="nl-NL" sz="2000" b="0" dirty="0" err="1"/>
              <a:t>mentioned</a:t>
            </a:r>
            <a:r>
              <a:rPr lang="nl-NL" sz="2000" b="0" dirty="0"/>
              <a:t> </a:t>
            </a:r>
            <a:r>
              <a:rPr lang="nl-NL" sz="2000" b="0" dirty="0" err="1"/>
              <a:t>that</a:t>
            </a:r>
            <a:r>
              <a:rPr lang="nl-NL" sz="2000" b="0" dirty="0"/>
              <a:t> doctors </a:t>
            </a:r>
            <a:r>
              <a:rPr lang="nl-NL" sz="2000" b="0" dirty="0" err="1"/>
              <a:t>migrate</a:t>
            </a:r>
            <a:r>
              <a:rPr lang="nl-NL" sz="2000" b="0" dirty="0"/>
              <a:t> </a:t>
            </a:r>
            <a:r>
              <a:rPr lang="nl-NL" sz="2000" b="0" dirty="0" err="1"/>
              <a:t>to</a:t>
            </a:r>
            <a:r>
              <a:rPr lang="nl-NL" sz="2000" b="0" dirty="0"/>
              <a:t>:</a:t>
            </a:r>
            <a:br>
              <a:rPr lang="nl-NL" sz="2000" b="0" dirty="0"/>
            </a:br>
            <a:r>
              <a:rPr lang="nl-NL" sz="2000" b="0" dirty="0"/>
              <a:t>United </a:t>
            </a:r>
            <a:r>
              <a:rPr lang="nl-NL" sz="2000" b="0" dirty="0" err="1"/>
              <a:t>Kingdom</a:t>
            </a:r>
            <a:r>
              <a:rPr lang="nl-NL" sz="2000" b="0" dirty="0"/>
              <a:t> (17 </a:t>
            </a:r>
            <a:r>
              <a:rPr lang="nl-NL" sz="2000" b="0" dirty="0" err="1"/>
              <a:t>times</a:t>
            </a:r>
            <a:r>
              <a:rPr lang="nl-NL" sz="2000" b="0" dirty="0"/>
              <a:t> </a:t>
            </a:r>
            <a:r>
              <a:rPr lang="nl-NL" sz="2000" b="0" dirty="0" err="1"/>
              <a:t>mentioned</a:t>
            </a:r>
            <a:r>
              <a:rPr lang="nl-NL" sz="2000" b="0" dirty="0"/>
              <a:t>)</a:t>
            </a:r>
            <a:br>
              <a:rPr lang="nl-NL" sz="2000" b="0" dirty="0"/>
            </a:br>
            <a:r>
              <a:rPr lang="nl-NL" sz="2000" b="0" dirty="0"/>
              <a:t>Germany (14)</a:t>
            </a:r>
            <a:br>
              <a:rPr lang="nl-NL" sz="2000" b="0" dirty="0"/>
            </a:br>
            <a:r>
              <a:rPr lang="nl-NL" sz="2000" b="0" dirty="0"/>
              <a:t>France (7)</a:t>
            </a:r>
            <a:br>
              <a:rPr lang="nl-NL" sz="2000" b="0" dirty="0"/>
            </a:br>
            <a:br>
              <a:rPr lang="nl-NL" sz="2000" b="0" dirty="0"/>
            </a:br>
            <a:r>
              <a:rPr lang="nl-NL" sz="2000" b="0" dirty="0"/>
              <a:t>We do </a:t>
            </a:r>
            <a:r>
              <a:rPr lang="nl-NL" sz="2000" b="0" dirty="0" err="1"/>
              <a:t>see</a:t>
            </a:r>
            <a:r>
              <a:rPr lang="nl-NL" sz="2000" b="0" dirty="0"/>
              <a:t>, </a:t>
            </a:r>
            <a:r>
              <a:rPr lang="nl-NL" sz="2000" b="0" dirty="0" err="1"/>
              <a:t>however</a:t>
            </a:r>
            <a:r>
              <a:rPr lang="nl-NL" sz="2000" b="0" dirty="0"/>
              <a:t>, </a:t>
            </a:r>
            <a:r>
              <a:rPr lang="nl-NL" sz="2000" b="0" dirty="0" err="1"/>
              <a:t>that</a:t>
            </a:r>
            <a:r>
              <a:rPr lang="nl-NL" sz="2000" b="0" dirty="0"/>
              <a:t> </a:t>
            </a:r>
            <a:r>
              <a:rPr lang="nl-NL" sz="2000" b="0" dirty="0" err="1"/>
              <a:t>countries</a:t>
            </a:r>
            <a:r>
              <a:rPr lang="nl-NL" sz="2000" b="0" dirty="0"/>
              <a:t> </a:t>
            </a:r>
            <a:r>
              <a:rPr lang="nl-NL" sz="2000" b="0" dirty="0" err="1"/>
              <a:t>that</a:t>
            </a:r>
            <a:r>
              <a:rPr lang="nl-NL" sz="2000" b="0" dirty="0"/>
              <a:t> </a:t>
            </a:r>
            <a:r>
              <a:rPr lang="nl-NL" sz="2000" b="0" dirty="0" err="1"/>
              <a:t>lose</a:t>
            </a:r>
            <a:r>
              <a:rPr lang="nl-NL" sz="2000" b="0" dirty="0"/>
              <a:t> lot of doctors </a:t>
            </a:r>
            <a:r>
              <a:rPr lang="nl-NL" sz="2000" b="0" dirty="0" err="1"/>
              <a:t>to</a:t>
            </a:r>
            <a:r>
              <a:rPr lang="nl-NL" sz="2000" b="0" dirty="0"/>
              <a:t> </a:t>
            </a:r>
            <a:r>
              <a:rPr lang="nl-NL" sz="2000" b="0" dirty="0" err="1"/>
              <a:t>other</a:t>
            </a:r>
            <a:r>
              <a:rPr lang="nl-NL" sz="2000" b="0" dirty="0"/>
              <a:t> </a:t>
            </a:r>
            <a:r>
              <a:rPr lang="nl-NL" sz="2000" b="0" dirty="0" err="1"/>
              <a:t>countries</a:t>
            </a:r>
            <a:r>
              <a:rPr lang="nl-NL" sz="2000" b="0" dirty="0"/>
              <a:t> are far more </a:t>
            </a:r>
            <a:r>
              <a:rPr lang="nl-NL" sz="2000" b="0" dirty="0" err="1"/>
              <a:t>negative</a:t>
            </a:r>
            <a:r>
              <a:rPr lang="nl-NL" sz="2000" b="0" dirty="0"/>
              <a:t> </a:t>
            </a:r>
            <a:r>
              <a:rPr lang="nl-NL" sz="2000" b="0" dirty="0" err="1"/>
              <a:t>about</a:t>
            </a:r>
            <a:r>
              <a:rPr lang="nl-NL" sz="2000" b="0" dirty="0"/>
              <a:t> </a:t>
            </a:r>
            <a:r>
              <a:rPr lang="nl-NL" sz="2000" b="0" dirty="0" err="1"/>
              <a:t>the</a:t>
            </a:r>
            <a:r>
              <a:rPr lang="nl-NL" sz="2000" b="0" dirty="0"/>
              <a:t> </a:t>
            </a:r>
            <a:r>
              <a:rPr lang="nl-NL" sz="2000" b="0" dirty="0" err="1"/>
              <a:t>migration</a:t>
            </a:r>
            <a:r>
              <a:rPr lang="nl-NL" sz="2000" b="0" dirty="0"/>
              <a:t> </a:t>
            </a:r>
            <a:r>
              <a:rPr lang="nl-NL" sz="2000" b="0" dirty="0" err="1"/>
              <a:t>situation</a:t>
            </a:r>
            <a:r>
              <a:rPr lang="nl-NL" sz="2000" b="0" dirty="0"/>
              <a:t> in </a:t>
            </a:r>
            <a:r>
              <a:rPr lang="nl-NL" sz="2000" b="0" dirty="0" err="1"/>
              <a:t>their</a:t>
            </a:r>
            <a:r>
              <a:rPr lang="nl-NL" sz="2000" b="0" dirty="0"/>
              <a:t> country. No country is </a:t>
            </a:r>
            <a:r>
              <a:rPr lang="nl-NL" sz="2000" b="0" dirty="0" err="1"/>
              <a:t>really</a:t>
            </a:r>
            <a:r>
              <a:rPr lang="nl-NL" sz="2000" b="0" dirty="0"/>
              <a:t> </a:t>
            </a:r>
            <a:r>
              <a:rPr lang="nl-NL" sz="2000" b="0"/>
              <a:t>positive </a:t>
            </a:r>
            <a:r>
              <a:rPr lang="nl-NL" sz="2000" b="0" dirty="0" err="1"/>
              <a:t>about</a:t>
            </a:r>
            <a:r>
              <a:rPr lang="nl-NL" sz="2000" b="0" dirty="0"/>
              <a:t> </a:t>
            </a:r>
            <a:r>
              <a:rPr lang="nl-NL" sz="2000" b="0" dirty="0" err="1"/>
              <a:t>the</a:t>
            </a:r>
            <a:r>
              <a:rPr lang="nl-NL" sz="2000" b="0" dirty="0"/>
              <a:t> </a:t>
            </a:r>
            <a:r>
              <a:rPr lang="nl-NL" sz="2000" b="0" dirty="0" err="1"/>
              <a:t>migration</a:t>
            </a:r>
            <a:r>
              <a:rPr lang="nl-NL" sz="2000" b="0" dirty="0"/>
              <a:t> in </a:t>
            </a:r>
            <a:r>
              <a:rPr lang="nl-NL" sz="2000" b="0" dirty="0" err="1"/>
              <a:t>their</a:t>
            </a:r>
            <a:r>
              <a:rPr lang="nl-NL" sz="2000" b="0" dirty="0"/>
              <a:t> country.</a:t>
            </a: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12</a:t>
            </a:fld>
            <a:endParaRPr lang="nl-NL" dirty="0"/>
          </a:p>
        </p:txBody>
      </p:sp>
    </p:spTree>
    <p:extLst>
      <p:ext uri="{BB962C8B-B14F-4D97-AF65-F5344CB8AC3E}">
        <p14:creationId xmlns:p14="http://schemas.microsoft.com/office/powerpoint/2010/main" val="200801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869622"/>
            <a:ext cx="7284964" cy="4387930"/>
          </a:xfrm>
        </p:spPr>
        <p:txBody>
          <a:bodyPr/>
          <a:lstStyle/>
          <a:p>
            <a:pPr>
              <a:lnSpc>
                <a:spcPct val="100000"/>
              </a:lnSpc>
            </a:pPr>
            <a:r>
              <a:rPr lang="nl-NL" sz="2000" dirty="0"/>
              <a:t>CONCLUSIONS</a:t>
            </a:r>
            <a:br>
              <a:rPr lang="nl-NL" sz="2000" dirty="0"/>
            </a:br>
            <a:br>
              <a:rPr lang="nl-NL" sz="2000" dirty="0"/>
            </a:br>
            <a:r>
              <a:rPr lang="nl-NL" sz="2000" b="0" u="sng" dirty="0" err="1"/>
              <a:t>Working</a:t>
            </a:r>
            <a:r>
              <a:rPr lang="nl-NL" sz="2000" b="0" u="sng" dirty="0"/>
              <a:t> </a:t>
            </a:r>
            <a:r>
              <a:rPr lang="nl-NL" sz="2000" b="0" u="sng" dirty="0" err="1"/>
              <a:t>hours</a:t>
            </a:r>
            <a:r>
              <a:rPr lang="nl-NL" sz="2000" b="0" u="sng" dirty="0"/>
              <a:t> </a:t>
            </a:r>
            <a:r>
              <a:rPr lang="nl-NL" sz="2000" b="0" u="sng" dirty="0" err="1"/>
              <a:t>and</a:t>
            </a:r>
            <a:r>
              <a:rPr lang="nl-NL" sz="2000" b="0" u="sng" dirty="0"/>
              <a:t> </a:t>
            </a:r>
            <a:r>
              <a:rPr lang="nl-NL" sz="2000" b="0" u="sng" dirty="0" err="1"/>
              <a:t>compensatory</a:t>
            </a:r>
            <a:r>
              <a:rPr lang="nl-NL" sz="2000" b="0" u="sng" dirty="0"/>
              <a:t> rest</a:t>
            </a:r>
            <a:br>
              <a:rPr lang="nl-NL" sz="2000" b="0" u="sng" dirty="0"/>
            </a:br>
            <a:r>
              <a:rPr lang="nl-NL" sz="2000" b="0" dirty="0"/>
              <a:t>Most doctors are </a:t>
            </a:r>
            <a:r>
              <a:rPr lang="nl-NL" sz="2000" b="0" dirty="0" err="1"/>
              <a:t>fairly</a:t>
            </a:r>
            <a:r>
              <a:rPr lang="nl-NL" sz="2000" b="0" dirty="0"/>
              <a:t> </a:t>
            </a:r>
            <a:r>
              <a:rPr lang="nl-NL" sz="2000" b="0" dirty="0" err="1"/>
              <a:t>satisfied</a:t>
            </a:r>
            <a:r>
              <a:rPr lang="nl-NL" sz="2000" b="0" dirty="0"/>
              <a:t> </a:t>
            </a:r>
            <a:r>
              <a:rPr lang="nl-NL" sz="2000" b="0" dirty="0" err="1"/>
              <a:t>with</a:t>
            </a:r>
            <a:r>
              <a:rPr lang="nl-NL" sz="2000" b="0" dirty="0"/>
              <a:t> </a:t>
            </a:r>
            <a:r>
              <a:rPr lang="nl-NL" sz="2000" b="0" dirty="0" err="1"/>
              <a:t>their</a:t>
            </a:r>
            <a:r>
              <a:rPr lang="nl-NL" sz="2000" b="0" dirty="0"/>
              <a:t> (</a:t>
            </a:r>
            <a:r>
              <a:rPr lang="nl-NL" sz="2000" b="0" dirty="0" err="1"/>
              <a:t>formal</a:t>
            </a:r>
            <a:r>
              <a:rPr lang="nl-NL" sz="2000" b="0" dirty="0"/>
              <a:t>!) </a:t>
            </a:r>
            <a:r>
              <a:rPr lang="nl-NL" sz="2000" b="0" dirty="0" err="1"/>
              <a:t>working</a:t>
            </a:r>
            <a:r>
              <a:rPr lang="nl-NL" sz="2000" b="0" dirty="0"/>
              <a:t> </a:t>
            </a:r>
            <a:r>
              <a:rPr lang="nl-NL" sz="2000" b="0" dirty="0" err="1"/>
              <a:t>hours</a:t>
            </a:r>
            <a:r>
              <a:rPr lang="nl-NL" sz="2000" b="0" dirty="0"/>
              <a:t>, </a:t>
            </a:r>
            <a:r>
              <a:rPr lang="nl-NL" sz="2000" b="0" dirty="0" err="1"/>
              <a:t>although</a:t>
            </a:r>
            <a:r>
              <a:rPr lang="nl-NL" sz="2000" b="0" dirty="0"/>
              <a:t> </a:t>
            </a:r>
            <a:r>
              <a:rPr lang="nl-NL" sz="2000" b="0" dirty="0" err="1"/>
              <a:t>they</a:t>
            </a:r>
            <a:r>
              <a:rPr lang="nl-NL" sz="2000" b="0" dirty="0"/>
              <a:t> </a:t>
            </a:r>
            <a:r>
              <a:rPr lang="nl-NL" sz="2000" b="0" dirty="0" err="1"/>
              <a:t>work</a:t>
            </a:r>
            <a:r>
              <a:rPr lang="nl-NL" sz="2000" b="0" dirty="0"/>
              <a:t> more </a:t>
            </a:r>
            <a:r>
              <a:rPr lang="nl-NL" sz="2000" b="0" dirty="0" err="1"/>
              <a:t>than</a:t>
            </a:r>
            <a:r>
              <a:rPr lang="nl-NL" sz="2000" b="0" dirty="0"/>
              <a:t> </a:t>
            </a:r>
            <a:r>
              <a:rPr lang="nl-NL" sz="2000" b="0" dirty="0" err="1"/>
              <a:t>other</a:t>
            </a:r>
            <a:r>
              <a:rPr lang="nl-NL" sz="2000" b="0" dirty="0"/>
              <a:t> employees. FEMS is </a:t>
            </a:r>
            <a:r>
              <a:rPr lang="nl-NL" sz="2000" b="0" dirty="0" err="1"/>
              <a:t>concerned</a:t>
            </a:r>
            <a:r>
              <a:rPr lang="nl-NL" sz="2000" b="0" dirty="0"/>
              <a:t> </a:t>
            </a:r>
            <a:r>
              <a:rPr lang="nl-NL" sz="2000" b="0" dirty="0" err="1"/>
              <a:t>about</a:t>
            </a:r>
            <a:r>
              <a:rPr lang="nl-NL" sz="2000" b="0" dirty="0"/>
              <a:t> </a:t>
            </a:r>
            <a:r>
              <a:rPr lang="nl-NL" sz="2000" b="0" dirty="0" err="1"/>
              <a:t>the</a:t>
            </a:r>
            <a:r>
              <a:rPr lang="nl-NL" sz="2000" b="0" dirty="0"/>
              <a:t> </a:t>
            </a:r>
            <a:r>
              <a:rPr lang="nl-NL" sz="2000" b="0" dirty="0" err="1"/>
              <a:t>hours</a:t>
            </a:r>
            <a:r>
              <a:rPr lang="nl-NL" sz="2000" b="0" dirty="0"/>
              <a:t> doctors </a:t>
            </a:r>
            <a:r>
              <a:rPr lang="nl-NL" sz="2000" b="0" dirty="0" err="1"/>
              <a:t>work</a:t>
            </a:r>
            <a:r>
              <a:rPr lang="nl-NL" sz="2000" b="0" dirty="0"/>
              <a:t> in </a:t>
            </a:r>
            <a:r>
              <a:rPr lang="nl-NL" sz="2000" b="0" dirty="0" err="1"/>
              <a:t>practice</a:t>
            </a:r>
            <a:r>
              <a:rPr lang="nl-NL" sz="2000" b="0" dirty="0"/>
              <a:t> </a:t>
            </a:r>
            <a:r>
              <a:rPr lang="nl-NL" sz="2000" b="0" dirty="0" err="1"/>
              <a:t>and</a:t>
            </a:r>
            <a:r>
              <a:rPr lang="nl-NL" sz="2000" b="0" dirty="0"/>
              <a:t> </a:t>
            </a:r>
            <a:r>
              <a:rPr lang="nl-NL" sz="2000" b="0" dirty="0" err="1"/>
              <a:t>the</a:t>
            </a:r>
            <a:r>
              <a:rPr lang="nl-NL" sz="2000" b="0" dirty="0"/>
              <a:t> rest doctors </a:t>
            </a:r>
            <a:r>
              <a:rPr lang="nl-NL" sz="2000" b="0" dirty="0" err="1"/>
              <a:t>can</a:t>
            </a:r>
            <a:r>
              <a:rPr lang="nl-NL" sz="2000" b="0" dirty="0"/>
              <a:t> get </a:t>
            </a:r>
            <a:r>
              <a:rPr lang="nl-NL" sz="2000" b="0" dirty="0" err="1"/>
              <a:t>after</a:t>
            </a:r>
            <a:r>
              <a:rPr lang="nl-NL" sz="2000" b="0" dirty="0"/>
              <a:t> </a:t>
            </a:r>
            <a:r>
              <a:rPr lang="nl-NL" sz="2000" b="0" dirty="0" err="1"/>
              <a:t>working</a:t>
            </a:r>
            <a:r>
              <a:rPr lang="nl-NL" sz="2000" b="0" dirty="0"/>
              <a:t> a shift. </a:t>
            </a:r>
            <a:r>
              <a:rPr lang="nl-NL" sz="2000" b="0" dirty="0" err="1"/>
              <a:t>Finally</a:t>
            </a:r>
            <a:r>
              <a:rPr lang="nl-NL" sz="2000" b="0" dirty="0"/>
              <a:t>, doctors want </a:t>
            </a:r>
            <a:r>
              <a:rPr lang="nl-NL" sz="2000" b="0" dirty="0" err="1"/>
              <a:t>to</a:t>
            </a:r>
            <a:r>
              <a:rPr lang="nl-NL" sz="2000" b="0" dirty="0"/>
              <a:t> have more </a:t>
            </a:r>
            <a:r>
              <a:rPr lang="nl-NL" sz="2000" b="0" dirty="0" err="1"/>
              <a:t>influence</a:t>
            </a:r>
            <a:r>
              <a:rPr lang="nl-NL" sz="2000" b="0" dirty="0"/>
              <a:t> on </a:t>
            </a:r>
            <a:r>
              <a:rPr lang="nl-NL" sz="2000" b="0" dirty="0" err="1"/>
              <a:t>adjusting</a:t>
            </a:r>
            <a:r>
              <a:rPr lang="nl-NL" sz="2000" b="0" dirty="0"/>
              <a:t> </a:t>
            </a:r>
            <a:r>
              <a:rPr lang="nl-NL" sz="2000" b="0" dirty="0" err="1"/>
              <a:t>their</a:t>
            </a:r>
            <a:r>
              <a:rPr lang="nl-NL" sz="2000" b="0" dirty="0"/>
              <a:t> </a:t>
            </a:r>
            <a:r>
              <a:rPr lang="nl-NL" sz="2000" b="0" dirty="0" err="1"/>
              <a:t>working</a:t>
            </a:r>
            <a:r>
              <a:rPr lang="nl-NL" sz="2000" b="0" dirty="0"/>
              <a:t> </a:t>
            </a:r>
            <a:r>
              <a:rPr lang="nl-NL" sz="2000" b="0" dirty="0" err="1"/>
              <a:t>hours</a:t>
            </a:r>
            <a:r>
              <a:rPr lang="nl-NL" sz="2000" b="0" dirty="0"/>
              <a:t> </a:t>
            </a:r>
            <a:r>
              <a:rPr lang="nl-NL" sz="2000" b="0" dirty="0" err="1"/>
              <a:t>to</a:t>
            </a:r>
            <a:r>
              <a:rPr lang="nl-NL" sz="2000" b="0" dirty="0"/>
              <a:t> </a:t>
            </a:r>
            <a:r>
              <a:rPr lang="nl-NL" sz="2000" b="0" dirty="0" err="1"/>
              <a:t>their</a:t>
            </a:r>
            <a:r>
              <a:rPr lang="nl-NL" sz="2000" b="0" dirty="0"/>
              <a:t> personal </a:t>
            </a:r>
            <a:r>
              <a:rPr lang="nl-NL" sz="2000" b="0" dirty="0" err="1"/>
              <a:t>needs</a:t>
            </a:r>
            <a:r>
              <a:rPr lang="nl-NL" sz="2000" b="0" dirty="0"/>
              <a:t>.</a:t>
            </a:r>
            <a:br>
              <a:rPr lang="nl-NL" sz="2000" b="0" dirty="0"/>
            </a:br>
            <a:br>
              <a:rPr lang="nl-NL" sz="2000" b="0" dirty="0"/>
            </a:br>
            <a:r>
              <a:rPr lang="nl-NL" sz="2000" b="0" u="sng" dirty="0" err="1"/>
              <a:t>Salaries</a:t>
            </a:r>
            <a:br>
              <a:rPr lang="nl-NL" sz="2000" b="0" u="sng" dirty="0"/>
            </a:br>
            <a:r>
              <a:rPr lang="nl-NL" sz="2000" b="0" dirty="0" err="1"/>
              <a:t>There</a:t>
            </a:r>
            <a:r>
              <a:rPr lang="nl-NL" sz="2000" b="0" dirty="0"/>
              <a:t> are big </a:t>
            </a:r>
            <a:r>
              <a:rPr lang="nl-NL" sz="2000" b="0" dirty="0" err="1"/>
              <a:t>differences</a:t>
            </a:r>
            <a:r>
              <a:rPr lang="nl-NL" sz="2000" b="0" dirty="0"/>
              <a:t> in </a:t>
            </a:r>
            <a:r>
              <a:rPr lang="nl-NL" sz="2000" b="0" dirty="0" err="1"/>
              <a:t>salaries</a:t>
            </a:r>
            <a:r>
              <a:rPr lang="nl-NL" sz="2000" b="0" dirty="0"/>
              <a:t> </a:t>
            </a:r>
            <a:r>
              <a:rPr lang="nl-NL" sz="2000" b="0" dirty="0" err="1"/>
              <a:t>between</a:t>
            </a:r>
            <a:r>
              <a:rPr lang="nl-NL" sz="2000" b="0" dirty="0"/>
              <a:t> </a:t>
            </a:r>
            <a:r>
              <a:rPr lang="nl-NL" sz="2000" b="0" dirty="0" err="1"/>
              <a:t>the</a:t>
            </a:r>
            <a:r>
              <a:rPr lang="nl-NL" sz="2000" b="0" dirty="0"/>
              <a:t> European </a:t>
            </a:r>
            <a:r>
              <a:rPr lang="nl-NL" sz="2000" b="0" dirty="0" err="1"/>
              <a:t>countries</a:t>
            </a:r>
            <a:r>
              <a:rPr lang="nl-NL" sz="2000" b="0" dirty="0"/>
              <a:t>. </a:t>
            </a:r>
            <a:r>
              <a:rPr lang="nl-NL" sz="2000" b="0" dirty="0" err="1"/>
              <a:t>Although</a:t>
            </a:r>
            <a:r>
              <a:rPr lang="nl-NL" sz="2000" b="0" dirty="0"/>
              <a:t> </a:t>
            </a:r>
            <a:r>
              <a:rPr lang="nl-NL" sz="2000" b="0" dirty="0" err="1"/>
              <a:t>there</a:t>
            </a:r>
            <a:r>
              <a:rPr lang="nl-NL" sz="2000" b="0" dirty="0"/>
              <a:t> </a:t>
            </a:r>
            <a:r>
              <a:rPr lang="nl-NL" sz="2000" b="0" dirty="0" err="1"/>
              <a:t>seems</a:t>
            </a:r>
            <a:r>
              <a:rPr lang="nl-NL" sz="2000" b="0" dirty="0"/>
              <a:t> </a:t>
            </a:r>
            <a:r>
              <a:rPr lang="nl-NL" sz="2000" b="0" dirty="0" err="1"/>
              <a:t>not</a:t>
            </a:r>
            <a:r>
              <a:rPr lang="nl-NL" sz="2000" b="0" dirty="0"/>
              <a:t> te </a:t>
            </a:r>
            <a:r>
              <a:rPr lang="nl-NL" sz="2000" b="0" dirty="0" err="1"/>
              <a:t>be</a:t>
            </a:r>
            <a:r>
              <a:rPr lang="nl-NL" sz="2000" b="0" dirty="0"/>
              <a:t> a direct </a:t>
            </a:r>
            <a:r>
              <a:rPr lang="nl-NL" sz="2000" b="0" dirty="0" err="1"/>
              <a:t>realtionship</a:t>
            </a:r>
            <a:r>
              <a:rPr lang="nl-NL" sz="2000" b="0" dirty="0"/>
              <a:t> </a:t>
            </a:r>
            <a:r>
              <a:rPr lang="nl-NL" sz="2000" b="0" dirty="0" err="1"/>
              <a:t>between</a:t>
            </a:r>
            <a:r>
              <a:rPr lang="nl-NL" sz="2000" b="0" dirty="0"/>
              <a:t> </a:t>
            </a:r>
            <a:r>
              <a:rPr lang="nl-NL" sz="2000" b="0" dirty="0" err="1"/>
              <a:t>the</a:t>
            </a:r>
            <a:r>
              <a:rPr lang="nl-NL" sz="2000" b="0" dirty="0"/>
              <a:t> </a:t>
            </a:r>
            <a:r>
              <a:rPr lang="nl-NL" sz="2000" b="0" dirty="0" err="1"/>
              <a:t>ratios</a:t>
            </a:r>
            <a:r>
              <a:rPr lang="nl-NL" sz="2000" b="0" dirty="0"/>
              <a:t> </a:t>
            </a:r>
            <a:r>
              <a:rPr lang="nl-NL" sz="2000" b="0" dirty="0" err="1"/>
              <a:t>and</a:t>
            </a:r>
            <a:r>
              <a:rPr lang="nl-NL" sz="2000" b="0" dirty="0"/>
              <a:t> </a:t>
            </a:r>
            <a:r>
              <a:rPr lang="nl-NL" sz="2000" b="0" dirty="0" err="1"/>
              <a:t>migration</a:t>
            </a:r>
            <a:r>
              <a:rPr lang="nl-NL" sz="2000" b="0" dirty="0"/>
              <a:t>, </a:t>
            </a:r>
            <a:r>
              <a:rPr lang="nl-NL" sz="2000" b="0" dirty="0" err="1"/>
              <a:t>salary</a:t>
            </a:r>
            <a:r>
              <a:rPr lang="nl-NL" sz="2000" b="0" dirty="0"/>
              <a:t> </a:t>
            </a:r>
            <a:r>
              <a:rPr lang="nl-NL" sz="2000" b="0" dirty="0" err="1"/>
              <a:t>shall</a:t>
            </a:r>
            <a:r>
              <a:rPr lang="nl-NL" sz="2000" b="0" dirty="0"/>
              <a:t> </a:t>
            </a:r>
            <a:r>
              <a:rPr lang="nl-NL" sz="2000" b="0" dirty="0" err="1"/>
              <a:t>influence</a:t>
            </a:r>
            <a:r>
              <a:rPr lang="nl-NL" sz="2000" b="0" dirty="0"/>
              <a:t> </a:t>
            </a:r>
            <a:r>
              <a:rPr lang="nl-NL" sz="2000" b="0" dirty="0" err="1"/>
              <a:t>the</a:t>
            </a:r>
            <a:r>
              <a:rPr lang="nl-NL" sz="2000" b="0" dirty="0"/>
              <a:t> </a:t>
            </a:r>
            <a:r>
              <a:rPr lang="nl-NL" sz="2000" b="0" dirty="0" err="1"/>
              <a:t>choice</a:t>
            </a:r>
            <a:r>
              <a:rPr lang="nl-NL" sz="2000" b="0" dirty="0"/>
              <a:t> of a doctor in </a:t>
            </a:r>
            <a:r>
              <a:rPr lang="nl-NL" sz="2000" b="0" dirty="0" err="1"/>
              <a:t>which</a:t>
            </a:r>
            <a:r>
              <a:rPr lang="nl-NL" sz="2000" b="0" dirty="0"/>
              <a:t> country he </a:t>
            </a:r>
            <a:r>
              <a:rPr lang="nl-NL" sz="2000" b="0" dirty="0" err="1"/>
              <a:t>would</a:t>
            </a:r>
            <a:r>
              <a:rPr lang="nl-NL" sz="2000" b="0" dirty="0"/>
              <a:t> like </a:t>
            </a:r>
            <a:r>
              <a:rPr lang="nl-NL" sz="2000" b="0" dirty="0" err="1"/>
              <a:t>to</a:t>
            </a:r>
            <a:r>
              <a:rPr lang="nl-NL" sz="2000" b="0" dirty="0"/>
              <a:t> </a:t>
            </a:r>
            <a:r>
              <a:rPr lang="nl-NL" sz="2000" b="0" dirty="0" err="1"/>
              <a:t>work</a:t>
            </a:r>
            <a:r>
              <a:rPr lang="nl-NL" sz="2000" b="0" dirty="0"/>
              <a:t>. </a:t>
            </a:r>
            <a:endParaRPr lang="nl-NL" sz="2000" u="sng"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13</a:t>
            </a:fld>
            <a:endParaRPr lang="nl-NL" dirty="0"/>
          </a:p>
        </p:txBody>
      </p:sp>
    </p:spTree>
    <p:extLst>
      <p:ext uri="{BB962C8B-B14F-4D97-AF65-F5344CB8AC3E}">
        <p14:creationId xmlns:p14="http://schemas.microsoft.com/office/powerpoint/2010/main" val="19298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869622"/>
            <a:ext cx="7284964" cy="4387930"/>
          </a:xfrm>
        </p:spPr>
        <p:txBody>
          <a:bodyPr/>
          <a:lstStyle/>
          <a:p>
            <a:pPr>
              <a:lnSpc>
                <a:spcPct val="100000"/>
              </a:lnSpc>
            </a:pPr>
            <a:r>
              <a:rPr lang="nl-NL" sz="2000" dirty="0"/>
              <a:t>CONCLUSIONS</a:t>
            </a:r>
            <a:br>
              <a:rPr lang="nl-NL" sz="2000" dirty="0"/>
            </a:br>
            <a:br>
              <a:rPr lang="nl-NL" sz="2000" dirty="0"/>
            </a:br>
            <a:r>
              <a:rPr lang="nl-NL" sz="2000" b="0" u="sng" dirty="0"/>
              <a:t>Migration</a:t>
            </a:r>
            <a:br>
              <a:rPr lang="nl-NL" sz="2000" b="0" u="sng" dirty="0"/>
            </a:br>
            <a:r>
              <a:rPr lang="nl-NL" sz="2000" b="0" dirty="0" err="1"/>
              <a:t>Migration</a:t>
            </a:r>
            <a:r>
              <a:rPr lang="nl-NL" sz="2000" b="0" dirty="0"/>
              <a:t> is a </a:t>
            </a:r>
            <a:r>
              <a:rPr lang="nl-NL" sz="2000" b="0" dirty="0" err="1"/>
              <a:t>serious</a:t>
            </a:r>
            <a:r>
              <a:rPr lang="nl-NL" sz="2000" b="0" dirty="0"/>
              <a:t> issue of </a:t>
            </a:r>
            <a:r>
              <a:rPr lang="nl-NL" sz="2000" b="0" dirty="0" err="1"/>
              <a:t>which</a:t>
            </a:r>
            <a:r>
              <a:rPr lang="nl-NL" sz="2000" b="0" dirty="0"/>
              <a:t> </a:t>
            </a:r>
            <a:r>
              <a:rPr lang="nl-NL" sz="2000" b="0" dirty="0" err="1"/>
              <a:t>it</a:t>
            </a:r>
            <a:r>
              <a:rPr lang="nl-NL" sz="2000" b="0" dirty="0"/>
              <a:t> </a:t>
            </a:r>
            <a:r>
              <a:rPr lang="nl-NL" sz="2000" b="0" dirty="0" err="1"/>
              <a:t>seems</a:t>
            </a:r>
            <a:r>
              <a:rPr lang="nl-NL" sz="2000" b="0" dirty="0"/>
              <a:t> </a:t>
            </a:r>
            <a:r>
              <a:rPr lang="nl-NL" sz="2000" b="0" dirty="0" err="1"/>
              <a:t>that</a:t>
            </a:r>
            <a:r>
              <a:rPr lang="nl-NL" sz="2000" b="0" dirty="0"/>
              <a:t> no country is </a:t>
            </a:r>
            <a:r>
              <a:rPr lang="nl-NL" sz="2000" b="0" dirty="0" err="1"/>
              <a:t>really</a:t>
            </a:r>
            <a:r>
              <a:rPr lang="nl-NL" sz="2000" b="0" dirty="0"/>
              <a:t> </a:t>
            </a:r>
            <a:r>
              <a:rPr lang="nl-NL" sz="2000" b="0" dirty="0" err="1"/>
              <a:t>satisfied</a:t>
            </a:r>
            <a:r>
              <a:rPr lang="nl-NL" sz="2000" b="0" dirty="0"/>
              <a:t> </a:t>
            </a:r>
            <a:r>
              <a:rPr lang="nl-NL" sz="2000" b="0" dirty="0" err="1"/>
              <a:t>about</a:t>
            </a:r>
            <a:r>
              <a:rPr lang="nl-NL" sz="2000" b="0" dirty="0"/>
              <a:t>. </a:t>
            </a:r>
            <a:r>
              <a:rPr lang="nl-NL" sz="2000" b="0" dirty="0" err="1"/>
              <a:t>This</a:t>
            </a:r>
            <a:r>
              <a:rPr lang="nl-NL" sz="2000" b="0" dirty="0"/>
              <a:t> </a:t>
            </a:r>
            <a:r>
              <a:rPr lang="nl-NL" sz="2000" b="0" dirty="0" err="1"/>
              <a:t>asks</a:t>
            </a:r>
            <a:r>
              <a:rPr lang="nl-NL" sz="2000" b="0" dirty="0"/>
              <a:t> </a:t>
            </a:r>
            <a:r>
              <a:rPr lang="nl-NL" sz="2000" b="0" dirty="0" err="1"/>
              <a:t>for</a:t>
            </a:r>
            <a:r>
              <a:rPr lang="nl-NL" sz="2000" b="0" dirty="0"/>
              <a:t> </a:t>
            </a:r>
            <a:r>
              <a:rPr lang="nl-NL" sz="2000" b="0" dirty="0" err="1"/>
              <a:t>an</a:t>
            </a:r>
            <a:r>
              <a:rPr lang="nl-NL" sz="2000" b="0" dirty="0"/>
              <a:t> European approach </a:t>
            </a:r>
            <a:r>
              <a:rPr lang="nl-NL" sz="2000" b="0" dirty="0" err="1"/>
              <a:t>and</a:t>
            </a:r>
            <a:r>
              <a:rPr lang="nl-NL" sz="2000" b="0" dirty="0"/>
              <a:t> a more </a:t>
            </a:r>
            <a:r>
              <a:rPr lang="nl-NL" sz="2000" b="0" dirty="0" err="1"/>
              <a:t>profound</a:t>
            </a:r>
            <a:r>
              <a:rPr lang="nl-NL" sz="2000" b="0" dirty="0"/>
              <a:t> research on </a:t>
            </a:r>
            <a:r>
              <a:rPr lang="nl-NL" sz="2000" b="0" dirty="0" err="1"/>
              <a:t>the</a:t>
            </a:r>
            <a:r>
              <a:rPr lang="nl-NL" sz="2000" b="0" dirty="0"/>
              <a:t> most important </a:t>
            </a:r>
            <a:r>
              <a:rPr lang="nl-NL" sz="2000" b="0" dirty="0" err="1"/>
              <a:t>underlying</a:t>
            </a:r>
            <a:r>
              <a:rPr lang="nl-NL" sz="2000" b="0" dirty="0"/>
              <a:t> factors </a:t>
            </a:r>
            <a:r>
              <a:rPr lang="nl-NL" sz="2000" b="0" dirty="0" err="1"/>
              <a:t>causing</a:t>
            </a:r>
            <a:r>
              <a:rPr lang="nl-NL" sz="2000" b="0" dirty="0"/>
              <a:t> </a:t>
            </a:r>
            <a:r>
              <a:rPr lang="nl-NL" sz="2000" b="0" dirty="0" err="1"/>
              <a:t>this</a:t>
            </a:r>
            <a:r>
              <a:rPr lang="nl-NL" sz="2000" b="0" dirty="0"/>
              <a:t> </a:t>
            </a:r>
            <a:r>
              <a:rPr lang="nl-NL" sz="2000" b="0" dirty="0" err="1"/>
              <a:t>migration</a:t>
            </a:r>
            <a:r>
              <a:rPr lang="nl-NL" sz="2000" b="0" dirty="0"/>
              <a:t>, </a:t>
            </a:r>
            <a:r>
              <a:rPr lang="nl-NL" sz="2000" b="0" dirty="0" err="1"/>
              <a:t>based</a:t>
            </a:r>
            <a:r>
              <a:rPr lang="nl-NL" sz="2000" b="0" dirty="0"/>
              <a:t> on </a:t>
            </a:r>
            <a:r>
              <a:rPr lang="nl-NL" sz="2000" b="0" dirty="0" err="1"/>
              <a:t>the</a:t>
            </a:r>
            <a:r>
              <a:rPr lang="nl-NL" sz="2000" b="0" dirty="0"/>
              <a:t> </a:t>
            </a:r>
            <a:r>
              <a:rPr lang="nl-NL" sz="2000" b="0" dirty="0" err="1"/>
              <a:t>work</a:t>
            </a:r>
            <a:r>
              <a:rPr lang="nl-NL" sz="2000" b="0" dirty="0"/>
              <a:t> </a:t>
            </a:r>
            <a:r>
              <a:rPr lang="nl-NL" sz="2000" b="0" dirty="0" err="1"/>
              <a:t>that</a:t>
            </a:r>
            <a:r>
              <a:rPr lang="nl-NL" sz="2000" b="0" dirty="0"/>
              <a:t> </a:t>
            </a:r>
            <a:r>
              <a:rPr lang="nl-NL" sz="2000" b="0" dirty="0" err="1"/>
              <a:t>our</a:t>
            </a:r>
            <a:r>
              <a:rPr lang="nl-NL" sz="2000" b="0" dirty="0"/>
              <a:t> </a:t>
            </a:r>
            <a:r>
              <a:rPr lang="nl-NL" sz="2000" b="0" dirty="0" err="1"/>
              <a:t>colleagues</a:t>
            </a:r>
            <a:r>
              <a:rPr lang="nl-NL" sz="2000" b="0" dirty="0"/>
              <a:t> </a:t>
            </a:r>
            <a:r>
              <a:rPr lang="nl-NL" sz="2000" b="0" dirty="0" err="1"/>
              <a:t>from</a:t>
            </a:r>
            <a:r>
              <a:rPr lang="nl-NL" sz="2000" b="0" dirty="0"/>
              <a:t> Romania </a:t>
            </a:r>
            <a:r>
              <a:rPr lang="nl-NL" sz="2000" b="0" dirty="0" err="1"/>
              <a:t>just</a:t>
            </a:r>
            <a:r>
              <a:rPr lang="nl-NL" sz="2000" b="0" dirty="0"/>
              <a:t> </a:t>
            </a:r>
            <a:r>
              <a:rPr lang="nl-NL" sz="2000" b="0" dirty="0" err="1"/>
              <a:t>presented</a:t>
            </a:r>
            <a:r>
              <a:rPr lang="nl-NL" sz="2000" b="0" dirty="0"/>
              <a:t>.</a:t>
            </a:r>
            <a:endParaRPr lang="nl-NL" sz="2000" u="sng"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14</a:t>
            </a:fld>
            <a:endParaRPr lang="nl-NL" dirty="0"/>
          </a:p>
        </p:txBody>
      </p:sp>
    </p:spTree>
    <p:extLst>
      <p:ext uri="{BB962C8B-B14F-4D97-AF65-F5344CB8AC3E}">
        <p14:creationId xmlns:p14="http://schemas.microsoft.com/office/powerpoint/2010/main" val="30478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2177716"/>
            <a:ext cx="7284964" cy="4079835"/>
          </a:xfrm>
        </p:spPr>
        <p:txBody>
          <a:bodyPr/>
          <a:lstStyle/>
          <a:p>
            <a:pPr>
              <a:lnSpc>
                <a:spcPct val="100000"/>
              </a:lnSpc>
            </a:pPr>
            <a:r>
              <a:rPr lang="nl-NL" sz="2000" dirty="0" err="1"/>
              <a:t>Startingpoint</a:t>
            </a:r>
            <a:r>
              <a:rPr lang="nl-NL" sz="2000" dirty="0"/>
              <a:t>: longterm </a:t>
            </a:r>
            <a:r>
              <a:rPr lang="nl-NL" sz="2000" dirty="0" err="1"/>
              <a:t>study</a:t>
            </a:r>
            <a:r>
              <a:rPr lang="nl-NL" sz="2000" dirty="0"/>
              <a:t> on </a:t>
            </a:r>
            <a:r>
              <a:rPr lang="nl-NL" sz="2000" dirty="0" err="1"/>
              <a:t>differences</a:t>
            </a:r>
            <a:r>
              <a:rPr lang="nl-NL" sz="2000" dirty="0"/>
              <a:t> </a:t>
            </a:r>
            <a:r>
              <a:rPr lang="nl-NL" sz="2000" dirty="0" err="1"/>
              <a:t>between</a:t>
            </a:r>
            <a:r>
              <a:rPr lang="nl-NL" sz="2000" dirty="0"/>
              <a:t> </a:t>
            </a:r>
            <a:r>
              <a:rPr lang="nl-NL" sz="2000" dirty="0" err="1"/>
              <a:t>the</a:t>
            </a:r>
            <a:r>
              <a:rPr lang="nl-NL" sz="2000" dirty="0"/>
              <a:t> </a:t>
            </a:r>
            <a:r>
              <a:rPr lang="nl-NL" sz="2000" dirty="0" err="1"/>
              <a:t>working</a:t>
            </a:r>
            <a:r>
              <a:rPr lang="nl-NL" sz="2000" dirty="0"/>
              <a:t> </a:t>
            </a:r>
            <a:r>
              <a:rPr lang="nl-NL" sz="2000" dirty="0" err="1"/>
              <a:t>conditions</a:t>
            </a:r>
            <a:r>
              <a:rPr lang="nl-NL" sz="2000" dirty="0"/>
              <a:t> of </a:t>
            </a:r>
            <a:r>
              <a:rPr lang="nl-NL" sz="2000" dirty="0" err="1"/>
              <a:t>salaried</a:t>
            </a:r>
            <a:r>
              <a:rPr lang="nl-NL" sz="2000" dirty="0"/>
              <a:t> doctors in EU </a:t>
            </a:r>
            <a:r>
              <a:rPr lang="nl-NL" sz="2000" dirty="0" err="1"/>
              <a:t>countries</a:t>
            </a:r>
            <a:r>
              <a:rPr lang="nl-NL" sz="2000" dirty="0"/>
              <a:t>, </a:t>
            </a:r>
            <a:r>
              <a:rPr lang="nl-NL" sz="2000" dirty="0" err="1"/>
              <a:t>starting</a:t>
            </a:r>
            <a:r>
              <a:rPr lang="nl-NL" sz="2000" dirty="0"/>
              <a:t> </a:t>
            </a:r>
            <a:r>
              <a:rPr lang="nl-NL" sz="2000" dirty="0" err="1"/>
              <a:t>now</a:t>
            </a:r>
            <a:br>
              <a:rPr lang="nl-NL" sz="2000" dirty="0"/>
            </a:br>
            <a:br>
              <a:rPr lang="nl-NL" sz="2000" dirty="0"/>
            </a:br>
            <a:r>
              <a:rPr lang="nl-NL" sz="2000" dirty="0" err="1"/>
              <a:t>This</a:t>
            </a:r>
            <a:r>
              <a:rPr lang="nl-NL" sz="2000" dirty="0"/>
              <a:t> </a:t>
            </a:r>
            <a:r>
              <a:rPr lang="nl-NL" sz="2000" dirty="0" err="1"/>
              <a:t>summer</a:t>
            </a:r>
            <a:r>
              <a:rPr lang="nl-NL" sz="2000" dirty="0"/>
              <a:t>: first survey </a:t>
            </a:r>
            <a:r>
              <a:rPr lang="nl-NL" sz="2000" dirty="0" err="1"/>
              <a:t>which</a:t>
            </a:r>
            <a:r>
              <a:rPr lang="nl-NL" sz="2000" dirty="0"/>
              <a:t> </a:t>
            </a:r>
            <a:r>
              <a:rPr lang="nl-NL" sz="2000" dirty="0" err="1"/>
              <a:t>combined</a:t>
            </a:r>
            <a:r>
              <a:rPr lang="nl-NL" sz="2000" dirty="0"/>
              <a:t>  </a:t>
            </a:r>
            <a:r>
              <a:rPr lang="nl-NL" sz="2000" dirty="0" err="1"/>
              <a:t>some</a:t>
            </a:r>
            <a:r>
              <a:rPr lang="nl-NL" sz="2000" dirty="0"/>
              <a:t> </a:t>
            </a:r>
            <a:r>
              <a:rPr lang="nl-NL" sz="2000" dirty="0" err="1"/>
              <a:t>earlier</a:t>
            </a:r>
            <a:r>
              <a:rPr lang="nl-NL" sz="2000" dirty="0"/>
              <a:t> studies </a:t>
            </a:r>
            <a:r>
              <a:rPr lang="nl-NL" sz="2000" dirty="0" err="1"/>
              <a:t>and</a:t>
            </a:r>
            <a:r>
              <a:rPr lang="nl-NL" sz="2000" dirty="0"/>
              <a:t> </a:t>
            </a:r>
            <a:r>
              <a:rPr lang="nl-NL" sz="2000" dirty="0" err="1"/>
              <a:t>added</a:t>
            </a:r>
            <a:r>
              <a:rPr lang="nl-NL" sz="2000" dirty="0"/>
              <a:t> </a:t>
            </a:r>
            <a:r>
              <a:rPr lang="nl-NL" sz="2000" dirty="0" err="1"/>
              <a:t>some</a:t>
            </a:r>
            <a:r>
              <a:rPr lang="nl-NL" sz="2000" dirty="0"/>
              <a:t> new </a:t>
            </a:r>
            <a:r>
              <a:rPr lang="nl-NL" sz="2000" dirty="0" err="1"/>
              <a:t>questions</a:t>
            </a:r>
            <a:br>
              <a:rPr lang="nl-NL" sz="2000" dirty="0"/>
            </a:br>
            <a:br>
              <a:rPr lang="nl-NL" sz="2000" dirty="0"/>
            </a:br>
            <a:r>
              <a:rPr lang="nl-NL" sz="2000" dirty="0"/>
              <a:t>20 </a:t>
            </a:r>
            <a:r>
              <a:rPr lang="nl-NL" sz="2000" dirty="0" err="1"/>
              <a:t>associations</a:t>
            </a:r>
            <a:r>
              <a:rPr lang="nl-NL" sz="2000" dirty="0"/>
              <a:t> </a:t>
            </a:r>
            <a:r>
              <a:rPr lang="nl-NL" sz="2000" dirty="0" err="1"/>
              <a:t>from</a:t>
            </a:r>
            <a:r>
              <a:rPr lang="nl-NL" sz="2000" dirty="0"/>
              <a:t> 15 </a:t>
            </a:r>
            <a:r>
              <a:rPr lang="nl-NL" sz="2000" dirty="0" err="1"/>
              <a:t>countries</a:t>
            </a:r>
            <a:r>
              <a:rPr lang="nl-NL" sz="2000" dirty="0"/>
              <a:t> </a:t>
            </a:r>
            <a:r>
              <a:rPr lang="nl-NL" sz="2000" dirty="0" err="1"/>
              <a:t>participated</a:t>
            </a:r>
            <a:br>
              <a:rPr lang="nl-NL" sz="2000" dirty="0"/>
            </a:br>
            <a:br>
              <a:rPr lang="nl-NL" sz="2000" dirty="0"/>
            </a:br>
            <a:r>
              <a:rPr lang="nl-NL" sz="2000" dirty="0"/>
              <a:t>Subjects are:</a:t>
            </a:r>
            <a:br>
              <a:rPr lang="nl-NL" sz="2000" dirty="0"/>
            </a:br>
            <a:r>
              <a:rPr lang="nl-NL" sz="2000" dirty="0"/>
              <a:t>- </a:t>
            </a:r>
            <a:r>
              <a:rPr lang="nl-NL" sz="2000" dirty="0" err="1"/>
              <a:t>Working</a:t>
            </a:r>
            <a:r>
              <a:rPr lang="nl-NL" sz="2000" dirty="0"/>
              <a:t> </a:t>
            </a:r>
            <a:r>
              <a:rPr lang="nl-NL" sz="2000" dirty="0" err="1"/>
              <a:t>hours</a:t>
            </a:r>
            <a:r>
              <a:rPr lang="nl-NL" sz="2000" dirty="0"/>
              <a:t> </a:t>
            </a:r>
            <a:r>
              <a:rPr lang="nl-NL" sz="2000" dirty="0" err="1"/>
              <a:t>and</a:t>
            </a:r>
            <a:r>
              <a:rPr lang="nl-NL" sz="2000" dirty="0"/>
              <a:t> </a:t>
            </a:r>
            <a:r>
              <a:rPr lang="nl-NL" sz="2000" dirty="0" err="1"/>
              <a:t>compensatory</a:t>
            </a:r>
            <a:r>
              <a:rPr lang="nl-NL" sz="2000" dirty="0"/>
              <a:t> rest</a:t>
            </a:r>
            <a:br>
              <a:rPr lang="nl-NL" sz="2000" dirty="0"/>
            </a:br>
            <a:r>
              <a:rPr lang="nl-NL" sz="2000" dirty="0"/>
              <a:t>- </a:t>
            </a:r>
            <a:r>
              <a:rPr lang="nl-NL" sz="2000" dirty="0" err="1"/>
              <a:t>Salary</a:t>
            </a:r>
            <a:br>
              <a:rPr lang="nl-NL" sz="2000" dirty="0"/>
            </a:br>
            <a:r>
              <a:rPr lang="nl-NL" sz="2000" dirty="0"/>
              <a:t>- Migration</a:t>
            </a:r>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2</a:t>
            </a:fld>
            <a:endParaRPr lang="nl-NL" dirty="0"/>
          </a:p>
        </p:txBody>
      </p:sp>
    </p:spTree>
    <p:extLst>
      <p:ext uri="{BB962C8B-B14F-4D97-AF65-F5344CB8AC3E}">
        <p14:creationId xmlns:p14="http://schemas.microsoft.com/office/powerpoint/2010/main" val="402410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846848"/>
            <a:ext cx="7284964" cy="4410704"/>
          </a:xfrm>
        </p:spPr>
        <p:txBody>
          <a:bodyPr/>
          <a:lstStyle/>
          <a:p>
            <a:pPr>
              <a:lnSpc>
                <a:spcPct val="100000"/>
              </a:lnSpc>
            </a:pPr>
            <a:r>
              <a:rPr lang="nl-NL" sz="2000" dirty="0"/>
              <a:t>WORKING HOURS (n=20)</a:t>
            </a:r>
            <a:br>
              <a:rPr lang="nl-NL" sz="2000" dirty="0"/>
            </a:br>
            <a:br>
              <a:rPr lang="nl-NL" sz="2000" dirty="0"/>
            </a:br>
            <a:r>
              <a:rPr lang="nl-NL" sz="2000" dirty="0"/>
              <a:t>H</a:t>
            </a:r>
            <a:r>
              <a:rPr lang="en-US" sz="2000" dirty="0"/>
              <a:t>ow many hours are doctors maximally allowed to work per week in your country, according to CLA or law, including shifts?</a:t>
            </a:r>
            <a:br>
              <a:rPr lang="nl-NL" sz="2000" dirty="0"/>
            </a:br>
            <a:br>
              <a:rPr lang="nl-NL" sz="2000" dirty="0"/>
            </a:br>
            <a:r>
              <a:rPr lang="nl-NL" sz="2000" b="0" dirty="0"/>
              <a:t>15 </a:t>
            </a:r>
            <a:r>
              <a:rPr lang="nl-NL" sz="2000" b="0" dirty="0" err="1"/>
              <a:t>respondents</a:t>
            </a:r>
            <a:r>
              <a:rPr lang="nl-NL" sz="2000" b="0" dirty="0"/>
              <a:t>: </a:t>
            </a:r>
            <a:r>
              <a:rPr lang="nl-NL" sz="2000" b="0" dirty="0" err="1"/>
              <a:t>around</a:t>
            </a:r>
            <a:r>
              <a:rPr lang="nl-NL" sz="2000" b="0" dirty="0"/>
              <a:t> or </a:t>
            </a:r>
            <a:r>
              <a:rPr lang="nl-NL" sz="2000" b="0" dirty="0" err="1"/>
              <a:t>less</a:t>
            </a:r>
            <a:r>
              <a:rPr lang="nl-NL" sz="2000" b="0" dirty="0"/>
              <a:t> </a:t>
            </a:r>
            <a:r>
              <a:rPr lang="nl-NL" sz="2000" b="0" dirty="0" err="1"/>
              <a:t>than</a:t>
            </a:r>
            <a:r>
              <a:rPr lang="nl-NL" sz="2000" b="0" dirty="0"/>
              <a:t> 48 </a:t>
            </a:r>
            <a:r>
              <a:rPr lang="nl-NL" sz="2000" b="0" dirty="0" err="1"/>
              <a:t>hours</a:t>
            </a:r>
            <a:r>
              <a:rPr lang="nl-NL" sz="2000" b="0" dirty="0"/>
              <a:t> </a:t>
            </a:r>
            <a:r>
              <a:rPr lang="nl-NL" sz="2000" b="0" dirty="0" err="1"/>
              <a:t>according</a:t>
            </a:r>
            <a:r>
              <a:rPr lang="nl-NL" sz="2000" b="0" dirty="0"/>
              <a:t> tot EWTD</a:t>
            </a:r>
            <a:br>
              <a:rPr lang="nl-NL" sz="2000" b="0" dirty="0"/>
            </a:br>
            <a:r>
              <a:rPr lang="nl-NL" sz="2000" b="0" dirty="0"/>
              <a:t>5 respondent: more </a:t>
            </a:r>
            <a:r>
              <a:rPr lang="nl-NL" sz="2000" b="0" dirty="0" err="1"/>
              <a:t>than</a:t>
            </a:r>
            <a:r>
              <a:rPr lang="nl-NL" sz="2000" b="0" dirty="0"/>
              <a:t> 50 </a:t>
            </a:r>
            <a:r>
              <a:rPr lang="nl-NL" sz="2000" b="0" dirty="0" err="1"/>
              <a:t>hours</a:t>
            </a:r>
            <a:br>
              <a:rPr lang="nl-NL" sz="2000" b="0" dirty="0"/>
            </a:br>
            <a:br>
              <a:rPr lang="nl-NL" sz="2000" b="0" dirty="0"/>
            </a:br>
            <a:r>
              <a:rPr lang="nl-NL" sz="2000" b="0" dirty="0"/>
              <a:t>In 14 cases </a:t>
            </a:r>
            <a:r>
              <a:rPr lang="nl-NL" sz="2000" b="0" dirty="0" err="1"/>
              <a:t>the</a:t>
            </a:r>
            <a:r>
              <a:rPr lang="nl-NL" sz="2000" b="0" dirty="0"/>
              <a:t> maximum </a:t>
            </a:r>
            <a:r>
              <a:rPr lang="nl-NL" sz="2000" b="0" dirty="0" err="1"/>
              <a:t>hours</a:t>
            </a:r>
            <a:r>
              <a:rPr lang="nl-NL" sz="2000" b="0" dirty="0"/>
              <a:t> </a:t>
            </a:r>
            <a:r>
              <a:rPr lang="nl-NL" sz="2000" b="0" dirty="0" err="1"/>
              <a:t>exceed</a:t>
            </a:r>
            <a:r>
              <a:rPr lang="nl-NL" sz="2000" b="0" dirty="0"/>
              <a:t> </a:t>
            </a:r>
            <a:r>
              <a:rPr lang="nl-NL" sz="2000" b="0" dirty="0" err="1"/>
              <a:t>the</a:t>
            </a:r>
            <a:r>
              <a:rPr lang="nl-NL" sz="2000" b="0" dirty="0"/>
              <a:t> maximum </a:t>
            </a:r>
            <a:r>
              <a:rPr lang="nl-NL" sz="2000" b="0" dirty="0" err="1"/>
              <a:t>legal</a:t>
            </a:r>
            <a:r>
              <a:rPr lang="nl-NL" sz="2000" b="0" dirty="0"/>
              <a:t> </a:t>
            </a:r>
            <a:r>
              <a:rPr lang="nl-NL" sz="2000" b="0" dirty="0" err="1"/>
              <a:t>hours</a:t>
            </a:r>
            <a:r>
              <a:rPr lang="nl-NL" sz="2000" b="0" dirty="0"/>
              <a:t> in </a:t>
            </a:r>
            <a:r>
              <a:rPr lang="nl-NL" sz="2000" b="0" dirty="0" err="1"/>
              <a:t>the</a:t>
            </a:r>
            <a:r>
              <a:rPr lang="nl-NL" sz="2000" b="0" dirty="0"/>
              <a:t> country. HOWEVER: 11 of </a:t>
            </a:r>
            <a:r>
              <a:rPr lang="nl-NL" sz="2000" b="0" dirty="0" err="1"/>
              <a:t>those</a:t>
            </a:r>
            <a:r>
              <a:rPr lang="nl-NL" sz="2000" b="0" dirty="0"/>
              <a:t> 14 </a:t>
            </a:r>
            <a:r>
              <a:rPr lang="nl-NL" sz="2000" b="0" dirty="0" err="1"/>
              <a:t>repondents</a:t>
            </a:r>
            <a:r>
              <a:rPr lang="nl-NL" sz="2000" b="0" dirty="0"/>
              <a:t> state </a:t>
            </a:r>
            <a:r>
              <a:rPr lang="nl-NL" sz="2000" b="0" dirty="0" err="1"/>
              <a:t>that</a:t>
            </a:r>
            <a:r>
              <a:rPr lang="nl-NL" sz="2000" b="0" dirty="0"/>
              <a:t> </a:t>
            </a:r>
            <a:r>
              <a:rPr lang="nl-NL" sz="2000" b="0" dirty="0" err="1"/>
              <a:t>the</a:t>
            </a:r>
            <a:r>
              <a:rPr lang="nl-NL" sz="2000" b="0" dirty="0"/>
              <a:t> doctors support </a:t>
            </a:r>
            <a:r>
              <a:rPr lang="nl-NL" sz="2000" b="0" dirty="0" err="1"/>
              <a:t>this</a:t>
            </a:r>
            <a:r>
              <a:rPr lang="nl-NL" sz="2000" b="0" dirty="0"/>
              <a:t> agreement.</a:t>
            </a:r>
            <a:br>
              <a:rPr lang="nl-NL" sz="2000" b="0" dirty="0"/>
            </a:br>
            <a:br>
              <a:rPr lang="nl-NL" sz="2000" b="0" dirty="0"/>
            </a:br>
            <a:r>
              <a:rPr lang="nl-NL" sz="2000" b="0" dirty="0"/>
              <a:t>In </a:t>
            </a:r>
            <a:r>
              <a:rPr lang="nl-NL" sz="2000" b="0" dirty="0" err="1"/>
              <a:t>general</a:t>
            </a:r>
            <a:r>
              <a:rPr lang="nl-NL" sz="2000" b="0" dirty="0"/>
              <a:t>: 13 </a:t>
            </a:r>
            <a:r>
              <a:rPr lang="nl-NL" sz="2000" b="0" dirty="0" err="1"/>
              <a:t>respondents</a:t>
            </a:r>
            <a:r>
              <a:rPr lang="nl-NL" sz="2000" b="0" dirty="0"/>
              <a:t> report </a:t>
            </a:r>
            <a:r>
              <a:rPr lang="nl-NL" sz="2000" b="0" dirty="0" err="1"/>
              <a:t>that</a:t>
            </a:r>
            <a:r>
              <a:rPr lang="nl-NL" sz="2000" b="0" dirty="0"/>
              <a:t> doctors </a:t>
            </a:r>
            <a:r>
              <a:rPr lang="nl-NL" sz="2000" b="0" dirty="0" err="1"/>
              <a:t>experience</a:t>
            </a:r>
            <a:r>
              <a:rPr lang="nl-NL" sz="2000" b="0" dirty="0"/>
              <a:t> </a:t>
            </a:r>
            <a:r>
              <a:rPr lang="nl-NL" sz="2000" b="0" dirty="0" err="1"/>
              <a:t>the</a:t>
            </a:r>
            <a:r>
              <a:rPr lang="nl-NL" sz="2000" b="0" dirty="0"/>
              <a:t> </a:t>
            </a:r>
            <a:r>
              <a:rPr lang="nl-NL" sz="2000" b="0" dirty="0" err="1"/>
              <a:t>working</a:t>
            </a:r>
            <a:r>
              <a:rPr lang="nl-NL" sz="2000" b="0" dirty="0"/>
              <a:t> </a:t>
            </a:r>
            <a:r>
              <a:rPr lang="nl-NL" sz="2000" b="0" dirty="0" err="1"/>
              <a:t>hours</a:t>
            </a:r>
            <a:r>
              <a:rPr lang="nl-NL" sz="2000" b="0" dirty="0"/>
              <a:t> in </a:t>
            </a:r>
            <a:r>
              <a:rPr lang="nl-NL" sz="2000" b="0" dirty="0" err="1"/>
              <a:t>their</a:t>
            </a:r>
            <a:r>
              <a:rPr lang="nl-NL" sz="2000" b="0" dirty="0"/>
              <a:t> country as ‘</a:t>
            </a:r>
            <a:r>
              <a:rPr lang="nl-NL" sz="2000" b="0" dirty="0" err="1"/>
              <a:t>neutral</a:t>
            </a:r>
            <a:r>
              <a:rPr lang="nl-NL" sz="2000" b="0" dirty="0"/>
              <a:t>’ or ‘</a:t>
            </a:r>
            <a:r>
              <a:rPr lang="nl-NL" sz="2000" b="0" dirty="0" err="1"/>
              <a:t>positive</a:t>
            </a:r>
            <a:r>
              <a:rPr lang="nl-NL" sz="2000" b="0" dirty="0"/>
              <a:t>’</a:t>
            </a: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3</a:t>
            </a:fld>
            <a:endParaRPr lang="nl-NL" dirty="0"/>
          </a:p>
        </p:txBody>
      </p:sp>
    </p:spTree>
    <p:extLst>
      <p:ext uri="{BB962C8B-B14F-4D97-AF65-F5344CB8AC3E}">
        <p14:creationId xmlns:p14="http://schemas.microsoft.com/office/powerpoint/2010/main" val="380934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2177716"/>
            <a:ext cx="7284964" cy="4079835"/>
          </a:xfrm>
        </p:spPr>
        <p:txBody>
          <a:bodyPr/>
          <a:lstStyle/>
          <a:p>
            <a:pPr>
              <a:lnSpc>
                <a:spcPct val="100000"/>
              </a:lnSpc>
            </a:pPr>
            <a:r>
              <a:rPr lang="nl-NL" sz="2000" dirty="0"/>
              <a:t>WORKING HOURS</a:t>
            </a:r>
            <a:br>
              <a:rPr lang="nl-NL" sz="2000" dirty="0"/>
            </a:br>
            <a:br>
              <a:rPr lang="nl-NL" sz="2000" dirty="0"/>
            </a:br>
            <a:r>
              <a:rPr lang="nl-NL" sz="2000" b="0" dirty="0" err="1"/>
              <a:t>Negative</a:t>
            </a:r>
            <a:r>
              <a:rPr lang="nl-NL" sz="2000" b="0" dirty="0"/>
              <a:t> </a:t>
            </a:r>
            <a:r>
              <a:rPr lang="nl-NL" sz="2000" b="0" dirty="0" err="1"/>
              <a:t>experiences</a:t>
            </a:r>
            <a:r>
              <a:rPr lang="nl-NL" sz="2000" b="0" dirty="0"/>
              <a:t>:</a:t>
            </a:r>
            <a:br>
              <a:rPr lang="nl-NL" sz="2000" b="0" dirty="0"/>
            </a:br>
            <a:br>
              <a:rPr lang="nl-NL" sz="2000" b="0" dirty="0"/>
            </a:br>
            <a:r>
              <a:rPr lang="en-US" sz="2000" b="0" dirty="0"/>
              <a:t>‘Too many working hours, lack of doctors, bad working conditions, low salaries’</a:t>
            </a:r>
            <a:br>
              <a:rPr lang="en-US" sz="2000" b="0" dirty="0"/>
            </a:br>
            <a:r>
              <a:rPr lang="en-US" sz="2000" b="0" dirty="0"/>
              <a:t>‘It usually exceeds working hour limit on yearly base'</a:t>
            </a:r>
            <a:br>
              <a:rPr lang="nl-NL" sz="2000" dirty="0"/>
            </a:br>
            <a:r>
              <a:rPr lang="nl-NL" sz="2000" b="0" dirty="0"/>
              <a:t>'</a:t>
            </a:r>
            <a:r>
              <a:rPr lang="nl-NL" sz="2000" b="0" dirty="0" err="1"/>
              <a:t>Excessive</a:t>
            </a:r>
            <a:r>
              <a:rPr lang="nl-NL" sz="2000" b="0" dirty="0"/>
              <a:t> </a:t>
            </a:r>
            <a:r>
              <a:rPr lang="nl-NL" sz="2000" b="0" dirty="0" err="1"/>
              <a:t>working</a:t>
            </a:r>
            <a:r>
              <a:rPr lang="nl-NL" sz="2000" b="0" dirty="0"/>
              <a:t> </a:t>
            </a:r>
            <a:r>
              <a:rPr lang="nl-NL" sz="2000" b="0" dirty="0" err="1"/>
              <a:t>hours</a:t>
            </a:r>
            <a:r>
              <a:rPr lang="nl-NL" sz="2000" b="0" dirty="0"/>
              <a:t>’</a:t>
            </a:r>
            <a:br>
              <a:rPr lang="nl-NL" sz="2000" b="0" dirty="0"/>
            </a:br>
            <a:r>
              <a:rPr lang="nl-NL" sz="2000" b="0" dirty="0"/>
              <a:t>'Low </a:t>
            </a:r>
            <a:r>
              <a:rPr lang="nl-NL" sz="2000" b="0" dirty="0" err="1"/>
              <a:t>wages</a:t>
            </a:r>
            <a:r>
              <a:rPr lang="nl-NL" sz="2000" b="0" dirty="0"/>
              <a:t>’</a:t>
            </a:r>
            <a:br>
              <a:rPr lang="nl-NL" sz="2000" b="0" dirty="0"/>
            </a:br>
            <a:r>
              <a:rPr lang="en-US" sz="2000" b="0" dirty="0"/>
              <a:t>'Doctors wants to work less’</a:t>
            </a:r>
            <a:br>
              <a:rPr lang="en-US" sz="2000" b="0" dirty="0"/>
            </a:br>
            <a:r>
              <a:rPr lang="en-US" sz="2000" b="0" dirty="0"/>
              <a:t>'Regularly overtime according to the opt-out included in the law'</a:t>
            </a:r>
            <a:r>
              <a:rPr lang="en-US" sz="1050" dirty="0"/>
              <a:t> </a:t>
            </a:r>
            <a:endParaRPr lang="nl-NL" sz="2000" b="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4</a:t>
            </a:fld>
            <a:endParaRPr lang="nl-NL" dirty="0"/>
          </a:p>
        </p:txBody>
      </p:sp>
    </p:spTree>
    <p:extLst>
      <p:ext uri="{BB962C8B-B14F-4D97-AF65-F5344CB8AC3E}">
        <p14:creationId xmlns:p14="http://schemas.microsoft.com/office/powerpoint/2010/main" val="21502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2177716"/>
            <a:ext cx="7284964" cy="4079835"/>
          </a:xfrm>
        </p:spPr>
        <p:txBody>
          <a:bodyPr/>
          <a:lstStyle/>
          <a:p>
            <a:pPr>
              <a:lnSpc>
                <a:spcPct val="100000"/>
              </a:lnSpc>
            </a:pPr>
            <a:r>
              <a:rPr lang="nl-NL" sz="2000" dirty="0"/>
              <a:t>WORKING HOURS – Disclaimer!</a:t>
            </a:r>
            <a:br>
              <a:rPr lang="nl-NL" sz="2000" dirty="0"/>
            </a:br>
            <a:br>
              <a:rPr lang="nl-NL" sz="2000" dirty="0"/>
            </a:br>
            <a:r>
              <a:rPr lang="nl-NL" sz="2000" b="0" dirty="0"/>
              <a:t>We </a:t>
            </a:r>
            <a:r>
              <a:rPr lang="nl-NL" sz="2000" b="0" dirty="0" err="1"/>
              <a:t>asked</a:t>
            </a:r>
            <a:r>
              <a:rPr lang="nl-NL" sz="2000" b="0" dirty="0"/>
              <a:t> </a:t>
            </a:r>
            <a:r>
              <a:rPr lang="nl-NL" sz="2000" b="0" dirty="0" err="1"/>
              <a:t>for</a:t>
            </a:r>
            <a:r>
              <a:rPr lang="nl-NL" sz="2000" b="0" dirty="0"/>
              <a:t> </a:t>
            </a:r>
            <a:r>
              <a:rPr lang="nl-NL" sz="2000" b="0" dirty="0" err="1"/>
              <a:t>the</a:t>
            </a:r>
            <a:r>
              <a:rPr lang="nl-NL" sz="2000" b="0" dirty="0"/>
              <a:t> </a:t>
            </a:r>
            <a:r>
              <a:rPr lang="nl-NL" sz="2000" b="0" dirty="0" err="1"/>
              <a:t>formal</a:t>
            </a:r>
            <a:r>
              <a:rPr lang="nl-NL" sz="2000" b="0" dirty="0"/>
              <a:t> </a:t>
            </a:r>
            <a:r>
              <a:rPr lang="nl-NL" sz="2000" b="0" dirty="0" err="1"/>
              <a:t>agreements</a:t>
            </a:r>
            <a:r>
              <a:rPr lang="nl-NL" sz="2000" b="0" dirty="0"/>
              <a:t> on </a:t>
            </a:r>
            <a:r>
              <a:rPr lang="nl-NL" sz="2000" b="0" dirty="0" err="1"/>
              <a:t>the</a:t>
            </a:r>
            <a:r>
              <a:rPr lang="nl-NL" sz="2000" b="0" dirty="0"/>
              <a:t> </a:t>
            </a:r>
            <a:r>
              <a:rPr lang="nl-NL" sz="2000" b="0" dirty="0" err="1"/>
              <a:t>working</a:t>
            </a:r>
            <a:r>
              <a:rPr lang="nl-NL" sz="2000" b="0" dirty="0"/>
              <a:t> </a:t>
            </a:r>
            <a:r>
              <a:rPr lang="nl-NL" sz="2000" b="0" dirty="0" err="1"/>
              <a:t>hours</a:t>
            </a:r>
            <a:r>
              <a:rPr lang="nl-NL" sz="2000" b="0" dirty="0"/>
              <a:t>.</a:t>
            </a:r>
            <a:br>
              <a:rPr lang="nl-NL" sz="2000" b="0" dirty="0"/>
            </a:br>
            <a:br>
              <a:rPr lang="nl-NL" sz="2000" b="0" dirty="0"/>
            </a:br>
            <a:r>
              <a:rPr lang="nl-NL" sz="2000" b="0" dirty="0"/>
              <a:t>We </a:t>
            </a:r>
            <a:r>
              <a:rPr lang="nl-NL" sz="2000" b="0" dirty="0" err="1"/>
              <a:t>know</a:t>
            </a:r>
            <a:r>
              <a:rPr lang="nl-NL" sz="2000" b="0" dirty="0"/>
              <a:t> </a:t>
            </a:r>
            <a:r>
              <a:rPr lang="nl-NL" sz="2000" b="0" dirty="0" err="1"/>
              <a:t>that</a:t>
            </a:r>
            <a:r>
              <a:rPr lang="nl-NL" sz="2000" b="0" dirty="0"/>
              <a:t> in </a:t>
            </a:r>
            <a:r>
              <a:rPr lang="nl-NL" sz="2000" b="0" dirty="0" err="1"/>
              <a:t>practice</a:t>
            </a:r>
            <a:r>
              <a:rPr lang="nl-NL" sz="2000" b="0" dirty="0"/>
              <a:t> </a:t>
            </a:r>
            <a:r>
              <a:rPr lang="nl-NL" sz="2000" b="0" dirty="0" err="1"/>
              <a:t>working</a:t>
            </a:r>
            <a:r>
              <a:rPr lang="nl-NL" sz="2000" b="0" dirty="0"/>
              <a:t> </a:t>
            </a:r>
            <a:r>
              <a:rPr lang="nl-NL" sz="2000" b="0" dirty="0" err="1"/>
              <a:t>hours</a:t>
            </a:r>
            <a:r>
              <a:rPr lang="nl-NL" sz="2000" b="0" dirty="0"/>
              <a:t> </a:t>
            </a:r>
            <a:r>
              <a:rPr lang="nl-NL" sz="2000" b="0" dirty="0" err="1"/>
              <a:t>differ</a:t>
            </a:r>
            <a:r>
              <a:rPr lang="nl-NL" sz="2000" b="0" dirty="0"/>
              <a:t> </a:t>
            </a:r>
            <a:r>
              <a:rPr lang="nl-NL" sz="2000" b="0" dirty="0" err="1"/>
              <a:t>negatively</a:t>
            </a:r>
            <a:r>
              <a:rPr lang="nl-NL" sz="2000" b="0" dirty="0"/>
              <a:t> </a:t>
            </a:r>
            <a:r>
              <a:rPr lang="nl-NL" sz="2000" b="0" dirty="0" err="1"/>
              <a:t>from</a:t>
            </a:r>
            <a:r>
              <a:rPr lang="nl-NL" sz="2000" b="0" dirty="0"/>
              <a:t> </a:t>
            </a:r>
            <a:r>
              <a:rPr lang="nl-NL" sz="2000" b="0" dirty="0" err="1"/>
              <a:t>the</a:t>
            </a:r>
            <a:r>
              <a:rPr lang="nl-NL" sz="2000" b="0" dirty="0"/>
              <a:t> </a:t>
            </a:r>
            <a:r>
              <a:rPr lang="nl-NL" sz="2000" b="0" dirty="0" err="1"/>
              <a:t>formal</a:t>
            </a:r>
            <a:r>
              <a:rPr lang="nl-NL" sz="2000" b="0" dirty="0"/>
              <a:t> </a:t>
            </a:r>
            <a:r>
              <a:rPr lang="nl-NL" sz="2000" b="0" dirty="0" err="1"/>
              <a:t>agreements</a:t>
            </a:r>
            <a:r>
              <a:rPr lang="nl-NL" sz="2000" b="0" dirty="0"/>
              <a:t>. </a:t>
            </a:r>
            <a:r>
              <a:rPr lang="nl-NL" sz="2000" b="0" dirty="0" err="1"/>
              <a:t>This</a:t>
            </a:r>
            <a:r>
              <a:rPr lang="nl-NL" sz="2000" b="0" dirty="0"/>
              <a:t> </a:t>
            </a:r>
            <a:r>
              <a:rPr lang="nl-NL" sz="2000" b="0" dirty="0" err="1"/>
              <a:t>often</a:t>
            </a:r>
            <a:r>
              <a:rPr lang="nl-NL" sz="2000" b="0" dirty="0"/>
              <a:t> leads </a:t>
            </a:r>
            <a:r>
              <a:rPr lang="nl-NL" sz="2000" b="0" dirty="0" err="1"/>
              <a:t>to</a:t>
            </a:r>
            <a:r>
              <a:rPr lang="nl-NL" sz="2000" b="0" dirty="0"/>
              <a:t> </a:t>
            </a:r>
            <a:r>
              <a:rPr lang="nl-NL" sz="2000" b="0" dirty="0" err="1"/>
              <a:t>psycho-social</a:t>
            </a:r>
            <a:r>
              <a:rPr lang="nl-NL" sz="2000" b="0" dirty="0"/>
              <a:t> </a:t>
            </a:r>
            <a:r>
              <a:rPr lang="nl-NL" sz="2000" b="0" dirty="0" err="1"/>
              <a:t>burden</a:t>
            </a:r>
            <a:r>
              <a:rPr lang="nl-NL" sz="2000" b="0" dirty="0"/>
              <a:t>.</a:t>
            </a:r>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5</a:t>
            </a:fld>
            <a:endParaRPr lang="nl-NL" dirty="0"/>
          </a:p>
        </p:txBody>
      </p:sp>
    </p:spTree>
    <p:extLst>
      <p:ext uri="{BB962C8B-B14F-4D97-AF65-F5344CB8AC3E}">
        <p14:creationId xmlns:p14="http://schemas.microsoft.com/office/powerpoint/2010/main" val="288121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2177716"/>
            <a:ext cx="7284964" cy="4079835"/>
          </a:xfrm>
        </p:spPr>
        <p:txBody>
          <a:bodyPr/>
          <a:lstStyle/>
          <a:p>
            <a:pPr>
              <a:lnSpc>
                <a:spcPct val="100000"/>
              </a:lnSpc>
            </a:pPr>
            <a:r>
              <a:rPr lang="nl-NL" sz="2000" dirty="0"/>
              <a:t>SCHEDULES (n=20)</a:t>
            </a:r>
            <a:br>
              <a:rPr lang="nl-NL" sz="2000" dirty="0"/>
            </a:br>
            <a:br>
              <a:rPr lang="nl-NL" sz="2000" dirty="0"/>
            </a:br>
            <a:r>
              <a:rPr lang="nl-NL" sz="2000" dirty="0"/>
              <a:t>In </a:t>
            </a:r>
            <a:r>
              <a:rPr lang="nl-NL" sz="2000" dirty="0" err="1"/>
              <a:t>all</a:t>
            </a:r>
            <a:r>
              <a:rPr lang="nl-NL" sz="2000" dirty="0"/>
              <a:t> </a:t>
            </a:r>
            <a:r>
              <a:rPr lang="nl-NL" sz="2000" dirty="0" err="1"/>
              <a:t>countries</a:t>
            </a:r>
            <a:r>
              <a:rPr lang="nl-NL" sz="2000" dirty="0"/>
              <a:t> doctors </a:t>
            </a:r>
            <a:r>
              <a:rPr lang="nl-NL" sz="2000" dirty="0" err="1"/>
              <a:t>work</a:t>
            </a:r>
            <a:r>
              <a:rPr lang="nl-NL" sz="2000" dirty="0"/>
              <a:t> on a </a:t>
            </a:r>
            <a:r>
              <a:rPr lang="nl-NL" sz="2000" dirty="0" err="1"/>
              <a:t>schedule</a:t>
            </a:r>
            <a:r>
              <a:rPr lang="nl-NL" sz="2000" dirty="0"/>
              <a:t>, at </a:t>
            </a:r>
            <a:r>
              <a:rPr lang="nl-NL" sz="2000" dirty="0" err="1"/>
              <a:t>least</a:t>
            </a:r>
            <a:r>
              <a:rPr lang="nl-NL" sz="2000" dirty="0"/>
              <a:t> </a:t>
            </a:r>
            <a:r>
              <a:rPr lang="nl-NL" sz="2000" dirty="0" err="1"/>
              <a:t>sometimes</a:t>
            </a:r>
            <a:br>
              <a:rPr lang="nl-NL" sz="2000" dirty="0"/>
            </a:br>
            <a:br>
              <a:rPr lang="nl-NL" sz="2000" dirty="0"/>
            </a:br>
            <a:r>
              <a:rPr lang="nl-NL" sz="2000" b="0" dirty="0" err="1"/>
              <a:t>However</a:t>
            </a:r>
            <a:r>
              <a:rPr lang="nl-NL" sz="2000" b="0" dirty="0"/>
              <a:t>: most </a:t>
            </a:r>
            <a:r>
              <a:rPr lang="nl-NL" sz="2000" b="0" dirty="0" err="1"/>
              <a:t>respondents</a:t>
            </a:r>
            <a:r>
              <a:rPr lang="nl-NL" sz="2000" b="0" dirty="0"/>
              <a:t> (11) state </a:t>
            </a:r>
            <a:r>
              <a:rPr lang="nl-NL" sz="2000" b="0" dirty="0" err="1"/>
              <a:t>that</a:t>
            </a:r>
            <a:r>
              <a:rPr lang="nl-NL" sz="2000" b="0" dirty="0"/>
              <a:t> doctors have </a:t>
            </a:r>
            <a:r>
              <a:rPr lang="nl-NL" sz="2000" b="0" dirty="0" err="1"/>
              <a:t>too</a:t>
            </a:r>
            <a:r>
              <a:rPr lang="nl-NL" sz="2000" b="0" dirty="0"/>
              <a:t> </a:t>
            </a:r>
            <a:r>
              <a:rPr lang="nl-NL" sz="2000" b="0" dirty="0" err="1"/>
              <a:t>little</a:t>
            </a:r>
            <a:r>
              <a:rPr lang="nl-NL" sz="2000" b="0" dirty="0"/>
              <a:t> </a:t>
            </a:r>
            <a:r>
              <a:rPr lang="nl-NL" sz="2000" b="0" dirty="0" err="1"/>
              <a:t>influence</a:t>
            </a:r>
            <a:r>
              <a:rPr lang="nl-NL" sz="2000" b="0" dirty="0"/>
              <a:t> in </a:t>
            </a:r>
            <a:r>
              <a:rPr lang="nl-NL" sz="2000" b="0" dirty="0" err="1"/>
              <a:t>adjusting</a:t>
            </a:r>
            <a:r>
              <a:rPr lang="nl-NL" sz="2000" b="0" dirty="0"/>
              <a:t> </a:t>
            </a:r>
            <a:r>
              <a:rPr lang="nl-NL" sz="2000" b="0" dirty="0" err="1"/>
              <a:t>the</a:t>
            </a:r>
            <a:r>
              <a:rPr lang="nl-NL" sz="2000" b="0" dirty="0"/>
              <a:t> </a:t>
            </a:r>
            <a:r>
              <a:rPr lang="nl-NL" sz="2000" b="0" dirty="0" err="1"/>
              <a:t>schedule</a:t>
            </a:r>
            <a:r>
              <a:rPr lang="nl-NL" sz="2000" b="0" dirty="0"/>
              <a:t> as </a:t>
            </a:r>
            <a:r>
              <a:rPr lang="nl-NL" sz="2000" b="0" dirty="0" err="1"/>
              <a:t>they</a:t>
            </a:r>
            <a:r>
              <a:rPr lang="nl-NL" sz="2000" b="0" dirty="0"/>
              <a:t> </a:t>
            </a:r>
            <a:r>
              <a:rPr lang="nl-NL" sz="2000" b="0" dirty="0" err="1"/>
              <a:t>prefer</a:t>
            </a:r>
            <a:r>
              <a:rPr lang="nl-NL" sz="2000" b="0" dirty="0"/>
              <a:t>, </a:t>
            </a:r>
            <a:r>
              <a:rPr lang="nl-NL" sz="2000" b="0" dirty="0" err="1"/>
              <a:t>only</a:t>
            </a:r>
            <a:r>
              <a:rPr lang="nl-NL" sz="2000" b="0" dirty="0"/>
              <a:t> 7 </a:t>
            </a:r>
            <a:r>
              <a:rPr lang="nl-NL" sz="2000" b="0" dirty="0" err="1"/>
              <a:t>respondents</a:t>
            </a:r>
            <a:r>
              <a:rPr lang="nl-NL" sz="2000" b="0" dirty="0"/>
              <a:t> report </a:t>
            </a:r>
            <a:r>
              <a:rPr lang="nl-NL" sz="2000" b="0" dirty="0" err="1"/>
              <a:t>that</a:t>
            </a:r>
            <a:r>
              <a:rPr lang="nl-NL" sz="2000" b="0" dirty="0"/>
              <a:t> </a:t>
            </a:r>
            <a:r>
              <a:rPr lang="nl-NL" sz="2000" b="0" dirty="0" err="1"/>
              <a:t>they</a:t>
            </a:r>
            <a:r>
              <a:rPr lang="nl-NL" sz="2000" b="0" dirty="0"/>
              <a:t> have </a:t>
            </a:r>
            <a:r>
              <a:rPr lang="nl-NL" sz="2000" b="0" dirty="0" err="1"/>
              <a:t>enough</a:t>
            </a:r>
            <a:r>
              <a:rPr lang="nl-NL" sz="2000" b="0" dirty="0"/>
              <a:t> </a:t>
            </a:r>
            <a:r>
              <a:rPr lang="nl-NL" sz="2000" b="0" dirty="0" err="1"/>
              <a:t>influence</a:t>
            </a:r>
            <a:r>
              <a:rPr lang="nl-NL" sz="2000" b="0" dirty="0"/>
              <a:t>.</a:t>
            </a:r>
            <a:br>
              <a:rPr lang="nl-NL" sz="2000" dirty="0"/>
            </a:br>
            <a:br>
              <a:rPr lang="nl-NL" sz="2000" dirty="0"/>
            </a:b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6</a:t>
            </a:fld>
            <a:endParaRPr lang="nl-NL" dirty="0"/>
          </a:p>
        </p:txBody>
      </p:sp>
    </p:spTree>
    <p:extLst>
      <p:ext uri="{BB962C8B-B14F-4D97-AF65-F5344CB8AC3E}">
        <p14:creationId xmlns:p14="http://schemas.microsoft.com/office/powerpoint/2010/main" val="100368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2177716"/>
            <a:ext cx="7284964" cy="4079835"/>
          </a:xfrm>
        </p:spPr>
        <p:txBody>
          <a:bodyPr/>
          <a:lstStyle/>
          <a:p>
            <a:pPr>
              <a:lnSpc>
                <a:spcPct val="100000"/>
              </a:lnSpc>
            </a:pPr>
            <a:r>
              <a:rPr lang="nl-NL" sz="2000" dirty="0"/>
              <a:t>COMPENSATORY REST (n=18)</a:t>
            </a:r>
            <a:br>
              <a:rPr lang="nl-NL" sz="2000" dirty="0"/>
            </a:br>
            <a:br>
              <a:rPr lang="nl-NL" sz="2000" dirty="0"/>
            </a:br>
            <a:r>
              <a:rPr lang="nl-NL" sz="2000" b="0" dirty="0"/>
              <a:t>8 </a:t>
            </a:r>
            <a:r>
              <a:rPr lang="nl-NL" sz="2000" b="0" dirty="0" err="1"/>
              <a:t>Respondents</a:t>
            </a:r>
            <a:r>
              <a:rPr lang="nl-NL" sz="2000" b="0" dirty="0"/>
              <a:t> state </a:t>
            </a:r>
            <a:r>
              <a:rPr lang="nl-NL" sz="2000" b="0" dirty="0" err="1"/>
              <a:t>that</a:t>
            </a:r>
            <a:r>
              <a:rPr lang="nl-NL" sz="2000" b="0" dirty="0"/>
              <a:t> </a:t>
            </a:r>
            <a:r>
              <a:rPr lang="nl-NL" sz="2000" b="0" dirty="0" err="1"/>
              <a:t>there</a:t>
            </a:r>
            <a:r>
              <a:rPr lang="nl-NL" sz="2000" b="0" dirty="0"/>
              <a:t> is no </a:t>
            </a:r>
            <a:r>
              <a:rPr lang="nl-NL" sz="2000" b="0" dirty="0" err="1"/>
              <a:t>compensatory</a:t>
            </a:r>
            <a:r>
              <a:rPr lang="nl-NL" sz="2000" b="0" dirty="0"/>
              <a:t> rest at </a:t>
            </a:r>
            <a:r>
              <a:rPr lang="nl-NL" sz="2000" b="0" dirty="0" err="1"/>
              <a:t>the</a:t>
            </a:r>
            <a:r>
              <a:rPr lang="nl-NL" sz="2000" b="0" dirty="0"/>
              <a:t> end of a shift.</a:t>
            </a:r>
            <a:br>
              <a:rPr lang="nl-NL" sz="2000" b="0" dirty="0"/>
            </a:br>
            <a:r>
              <a:rPr lang="nl-NL" sz="2000" b="0" dirty="0"/>
              <a:t>In 6 cases, </a:t>
            </a:r>
            <a:r>
              <a:rPr lang="nl-NL" sz="2000" b="0" dirty="0" err="1"/>
              <a:t>there</a:t>
            </a:r>
            <a:r>
              <a:rPr lang="nl-NL" sz="2000" b="0" dirty="0"/>
              <a:t> is a </a:t>
            </a:r>
            <a:r>
              <a:rPr lang="nl-NL" sz="2000" b="0" dirty="0" err="1"/>
              <a:t>compensentary</a:t>
            </a:r>
            <a:r>
              <a:rPr lang="nl-NL" sz="2000" b="0" dirty="0"/>
              <a:t> rest, but </a:t>
            </a:r>
            <a:r>
              <a:rPr lang="nl-NL" sz="2000" b="0" dirty="0" err="1"/>
              <a:t>less</a:t>
            </a:r>
            <a:r>
              <a:rPr lang="nl-NL" sz="2000" b="0" dirty="0"/>
              <a:t> </a:t>
            </a:r>
            <a:r>
              <a:rPr lang="nl-NL" sz="2000" b="0" dirty="0" err="1"/>
              <a:t>than</a:t>
            </a:r>
            <a:r>
              <a:rPr lang="nl-NL" sz="2000" b="0" dirty="0"/>
              <a:t> 11 </a:t>
            </a:r>
            <a:r>
              <a:rPr lang="nl-NL" sz="2000" b="0" dirty="0" err="1"/>
              <a:t>hours</a:t>
            </a:r>
            <a:br>
              <a:rPr lang="nl-NL" sz="2000" dirty="0"/>
            </a:br>
            <a:br>
              <a:rPr lang="nl-NL" sz="2000" dirty="0"/>
            </a:br>
            <a:r>
              <a:rPr lang="nl-NL" sz="2000" b="0" dirty="0"/>
              <a:t>These </a:t>
            </a:r>
            <a:r>
              <a:rPr lang="nl-NL" sz="2000" b="0" dirty="0" err="1"/>
              <a:t>answers</a:t>
            </a:r>
            <a:r>
              <a:rPr lang="nl-NL" sz="2000" b="0" dirty="0"/>
              <a:t> are </a:t>
            </a:r>
            <a:r>
              <a:rPr lang="nl-NL" sz="2000" b="0" dirty="0" err="1"/>
              <a:t>worrying</a:t>
            </a:r>
            <a:r>
              <a:rPr lang="nl-NL" sz="2000" b="0" dirty="0"/>
              <a:t> FEMS, </a:t>
            </a:r>
            <a:r>
              <a:rPr lang="nl-NL" sz="2000" b="0" dirty="0" err="1"/>
              <a:t>because</a:t>
            </a:r>
            <a:r>
              <a:rPr lang="nl-NL" sz="2000" b="0" dirty="0"/>
              <a:t> in </a:t>
            </a:r>
            <a:r>
              <a:rPr lang="nl-NL" sz="2000" b="0" dirty="0" err="1"/>
              <a:t>the</a:t>
            </a:r>
            <a:r>
              <a:rPr lang="nl-NL" sz="2000" b="0" dirty="0"/>
              <a:t> vast </a:t>
            </a:r>
            <a:r>
              <a:rPr lang="nl-NL" sz="2000" b="0" dirty="0" err="1"/>
              <a:t>majority</a:t>
            </a:r>
            <a:r>
              <a:rPr lang="nl-NL" sz="2000" b="0" dirty="0"/>
              <a:t> of </a:t>
            </a:r>
            <a:r>
              <a:rPr lang="nl-NL" sz="2000" b="0" dirty="0" err="1"/>
              <a:t>the</a:t>
            </a:r>
            <a:r>
              <a:rPr lang="nl-NL" sz="2000" b="0" dirty="0"/>
              <a:t> </a:t>
            </a:r>
            <a:r>
              <a:rPr lang="nl-NL" sz="2000" b="0" dirty="0" err="1"/>
              <a:t>countries</a:t>
            </a:r>
            <a:r>
              <a:rPr lang="nl-NL" sz="2000" b="0" dirty="0"/>
              <a:t> </a:t>
            </a:r>
            <a:r>
              <a:rPr lang="nl-NL" sz="2000" b="0" dirty="0" err="1"/>
              <a:t>an</a:t>
            </a:r>
            <a:r>
              <a:rPr lang="nl-NL" sz="2000" b="0" dirty="0"/>
              <a:t> adequate rest is </a:t>
            </a:r>
            <a:r>
              <a:rPr lang="nl-NL" sz="2000" b="0" dirty="0" err="1"/>
              <a:t>not</a:t>
            </a:r>
            <a:r>
              <a:rPr lang="nl-NL" sz="2000" b="0" dirty="0"/>
              <a:t> </a:t>
            </a:r>
            <a:r>
              <a:rPr lang="nl-NL" sz="2000" b="0" dirty="0" err="1"/>
              <a:t>granted</a:t>
            </a:r>
            <a:r>
              <a:rPr lang="nl-NL" sz="2000" b="0" dirty="0"/>
              <a:t> </a:t>
            </a:r>
            <a:r>
              <a:rPr lang="nl-NL" sz="2000" b="0" dirty="0" err="1"/>
              <a:t>after</a:t>
            </a:r>
            <a:r>
              <a:rPr lang="nl-NL" sz="2000" b="0" dirty="0"/>
              <a:t> a shift.</a:t>
            </a: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7</a:t>
            </a:fld>
            <a:endParaRPr lang="nl-NL" dirty="0"/>
          </a:p>
        </p:txBody>
      </p:sp>
    </p:spTree>
    <p:extLst>
      <p:ext uri="{BB962C8B-B14F-4D97-AF65-F5344CB8AC3E}">
        <p14:creationId xmlns:p14="http://schemas.microsoft.com/office/powerpoint/2010/main" val="185342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812472"/>
            <a:ext cx="7284964" cy="4445080"/>
          </a:xfrm>
        </p:spPr>
        <p:txBody>
          <a:bodyPr/>
          <a:lstStyle/>
          <a:p>
            <a:pPr>
              <a:lnSpc>
                <a:spcPct val="100000"/>
              </a:lnSpc>
            </a:pPr>
            <a:r>
              <a:rPr lang="nl-NL" sz="2000" dirty="0"/>
              <a:t>SALARIES</a:t>
            </a:r>
            <a:br>
              <a:rPr lang="nl-NL" sz="2000" dirty="0"/>
            </a:br>
            <a:br>
              <a:rPr lang="nl-NL" sz="2000" dirty="0"/>
            </a:br>
            <a:r>
              <a:rPr lang="nl-NL" sz="2000" dirty="0"/>
              <a:t>Range of </a:t>
            </a:r>
            <a:r>
              <a:rPr lang="nl-NL" sz="2000" dirty="0" err="1"/>
              <a:t>salaries</a:t>
            </a:r>
            <a:r>
              <a:rPr lang="nl-NL" sz="2000" dirty="0"/>
              <a:t> of doctors in EU:</a:t>
            </a:r>
            <a:br>
              <a:rPr lang="nl-NL" sz="2000" dirty="0"/>
            </a:br>
            <a:br>
              <a:rPr lang="nl-NL" sz="2000" dirty="0"/>
            </a:br>
            <a:r>
              <a:rPr lang="nl-NL" sz="2000" dirty="0" err="1"/>
              <a:t>Lowest</a:t>
            </a:r>
            <a:r>
              <a:rPr lang="nl-NL" sz="2000" dirty="0"/>
              <a:t> maximum </a:t>
            </a:r>
            <a:r>
              <a:rPr lang="nl-NL" sz="2000" dirty="0" err="1"/>
              <a:t>salaries</a:t>
            </a:r>
            <a:r>
              <a:rPr lang="nl-NL" sz="2000" dirty="0"/>
              <a:t> a </a:t>
            </a:r>
            <a:r>
              <a:rPr lang="nl-NL" sz="2000" dirty="0" err="1"/>
              <a:t>month</a:t>
            </a:r>
            <a:br>
              <a:rPr lang="nl-NL" sz="2000" dirty="0"/>
            </a:br>
            <a:r>
              <a:rPr lang="nl-NL" sz="2000" b="0" dirty="0"/>
              <a:t>Bulgaria:		€ 1000,-</a:t>
            </a:r>
            <a:br>
              <a:rPr lang="nl-NL" sz="2000" dirty="0"/>
            </a:br>
            <a:r>
              <a:rPr lang="nl-NL" sz="2000" b="0" dirty="0" err="1"/>
              <a:t>Cypres</a:t>
            </a:r>
            <a:r>
              <a:rPr lang="nl-NL" sz="2000" b="0" dirty="0"/>
              <a:t>: 		€ 1400,-</a:t>
            </a:r>
            <a:br>
              <a:rPr lang="nl-NL" sz="2000" b="0" dirty="0"/>
            </a:br>
            <a:r>
              <a:rPr lang="nl-NL" sz="2000" b="0" dirty="0"/>
              <a:t>Slovakia:		€ 1973,-</a:t>
            </a:r>
            <a:br>
              <a:rPr lang="nl-NL" sz="2000" b="0" dirty="0"/>
            </a:br>
            <a:br>
              <a:rPr lang="nl-NL" sz="2000" b="0" dirty="0"/>
            </a:br>
            <a:r>
              <a:rPr lang="nl-NL" sz="2000" dirty="0" err="1"/>
              <a:t>Highest</a:t>
            </a:r>
            <a:r>
              <a:rPr lang="nl-NL" sz="2000" dirty="0"/>
              <a:t> maximum </a:t>
            </a:r>
            <a:r>
              <a:rPr lang="nl-NL" sz="2000" dirty="0" err="1"/>
              <a:t>salaries</a:t>
            </a:r>
            <a:r>
              <a:rPr lang="nl-NL" sz="2000" dirty="0"/>
              <a:t> a </a:t>
            </a:r>
            <a:r>
              <a:rPr lang="nl-NL" sz="2000" dirty="0" err="1"/>
              <a:t>month</a:t>
            </a:r>
            <a:br>
              <a:rPr lang="nl-NL" sz="2000" dirty="0"/>
            </a:br>
            <a:r>
              <a:rPr lang="nl-NL" sz="2000" b="0" dirty="0"/>
              <a:t>Sweden:		€ 12000</a:t>
            </a:r>
            <a:br>
              <a:rPr lang="nl-NL" sz="2000" b="0" dirty="0"/>
            </a:br>
            <a:r>
              <a:rPr lang="nl-NL" sz="2000" b="0" dirty="0"/>
              <a:t>Netherlands:	€ 11941</a:t>
            </a:r>
            <a:br>
              <a:rPr lang="nl-NL" sz="2000" b="0" dirty="0"/>
            </a:br>
            <a:r>
              <a:rPr lang="nl-NL" sz="2000" b="0" dirty="0"/>
              <a:t>France:		€ 7500</a:t>
            </a: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8</a:t>
            </a:fld>
            <a:endParaRPr lang="nl-NL" dirty="0"/>
          </a:p>
        </p:txBody>
      </p:sp>
    </p:spTree>
    <p:extLst>
      <p:ext uri="{BB962C8B-B14F-4D97-AF65-F5344CB8AC3E}">
        <p14:creationId xmlns:p14="http://schemas.microsoft.com/office/powerpoint/2010/main" val="369880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E270-5080-493B-B29E-8B276A5E6A2E}"/>
              </a:ext>
            </a:extLst>
          </p:cNvPr>
          <p:cNvSpPr>
            <a:spLocks noGrp="1"/>
          </p:cNvSpPr>
          <p:nvPr>
            <p:ph type="ctrTitle"/>
          </p:nvPr>
        </p:nvSpPr>
        <p:spPr>
          <a:xfrm>
            <a:off x="1080000" y="1812472"/>
            <a:ext cx="7284964" cy="4445080"/>
          </a:xfrm>
        </p:spPr>
        <p:txBody>
          <a:bodyPr/>
          <a:lstStyle/>
          <a:p>
            <a:pPr>
              <a:lnSpc>
                <a:spcPct val="100000"/>
              </a:lnSpc>
            </a:pPr>
            <a:r>
              <a:rPr lang="nl-NL" sz="2000" dirty="0"/>
              <a:t>SALARIES</a:t>
            </a:r>
            <a:br>
              <a:rPr lang="nl-NL" sz="2000" dirty="0"/>
            </a:br>
            <a:br>
              <a:rPr lang="nl-NL" sz="2000" dirty="0"/>
            </a:br>
            <a:r>
              <a:rPr lang="nl-NL" sz="2000" dirty="0"/>
              <a:t>Ratio </a:t>
            </a:r>
            <a:r>
              <a:rPr lang="nl-NL" sz="2000" dirty="0" err="1"/>
              <a:t>between</a:t>
            </a:r>
            <a:r>
              <a:rPr lang="nl-NL" sz="2000" dirty="0"/>
              <a:t> </a:t>
            </a:r>
            <a:r>
              <a:rPr lang="nl-NL" sz="2000" dirty="0" err="1"/>
              <a:t>doctors’</a:t>
            </a:r>
            <a:r>
              <a:rPr lang="nl-NL" sz="2000" dirty="0"/>
              <a:t> maximum </a:t>
            </a:r>
            <a:r>
              <a:rPr lang="nl-NL" sz="2000" dirty="0" err="1"/>
              <a:t>salary</a:t>
            </a:r>
            <a:r>
              <a:rPr lang="nl-NL" sz="2000" dirty="0"/>
              <a:t> </a:t>
            </a:r>
            <a:r>
              <a:rPr lang="nl-NL" sz="2000" dirty="0" err="1"/>
              <a:t>and</a:t>
            </a:r>
            <a:r>
              <a:rPr lang="nl-NL" sz="2000" dirty="0"/>
              <a:t> minimum </a:t>
            </a:r>
            <a:r>
              <a:rPr lang="nl-NL" sz="2000" dirty="0" err="1"/>
              <a:t>wage</a:t>
            </a:r>
            <a:r>
              <a:rPr lang="nl-NL" sz="2000" dirty="0"/>
              <a:t> (n=11, </a:t>
            </a:r>
            <a:r>
              <a:rPr lang="nl-NL" sz="2000" dirty="0" err="1"/>
              <a:t>not</a:t>
            </a:r>
            <a:r>
              <a:rPr lang="nl-NL" sz="2000" dirty="0"/>
              <a:t> </a:t>
            </a:r>
            <a:r>
              <a:rPr lang="nl-NL" sz="2000" dirty="0" err="1"/>
              <a:t>all</a:t>
            </a:r>
            <a:r>
              <a:rPr lang="nl-NL" sz="2000" dirty="0"/>
              <a:t> </a:t>
            </a:r>
            <a:r>
              <a:rPr lang="nl-NL" sz="2000" dirty="0" err="1"/>
              <a:t>countries</a:t>
            </a:r>
            <a:r>
              <a:rPr lang="nl-NL" sz="2000" dirty="0"/>
              <a:t> have a </a:t>
            </a:r>
            <a:r>
              <a:rPr lang="nl-NL" sz="2000" dirty="0" err="1"/>
              <a:t>national</a:t>
            </a:r>
            <a:r>
              <a:rPr lang="nl-NL" sz="2000" dirty="0"/>
              <a:t> minimum </a:t>
            </a:r>
            <a:r>
              <a:rPr lang="nl-NL" sz="2000" dirty="0" err="1"/>
              <a:t>wage</a:t>
            </a:r>
            <a:r>
              <a:rPr lang="nl-NL" sz="2000" dirty="0"/>
              <a:t>)</a:t>
            </a:r>
            <a:br>
              <a:rPr lang="nl-NL" sz="2000" dirty="0"/>
            </a:br>
            <a:br>
              <a:rPr lang="nl-NL" sz="2000" dirty="0"/>
            </a:br>
            <a:endParaRPr lang="nl-NL" sz="2000" dirty="0"/>
          </a:p>
        </p:txBody>
      </p:sp>
      <p:sp>
        <p:nvSpPr>
          <p:cNvPr id="3" name="Tijdelijke aanduiding voor datum 2">
            <a:extLst>
              <a:ext uri="{FF2B5EF4-FFF2-40B4-BE49-F238E27FC236}">
                <a16:creationId xmlns:a16="http://schemas.microsoft.com/office/drawing/2014/main" id="{6FB83459-D340-4BFF-B22A-FA6B340D8233}"/>
              </a:ext>
            </a:extLst>
          </p:cNvPr>
          <p:cNvSpPr>
            <a:spLocks noGrp="1"/>
          </p:cNvSpPr>
          <p:nvPr>
            <p:ph type="dt" sz="half" idx="10"/>
          </p:nvPr>
        </p:nvSpPr>
        <p:spPr/>
        <p:txBody>
          <a:bodyPr/>
          <a:lstStyle/>
          <a:p>
            <a:r>
              <a:rPr lang="nl-NL" dirty="0"/>
              <a:t>21-9-2018</a:t>
            </a:r>
          </a:p>
        </p:txBody>
      </p:sp>
      <p:sp>
        <p:nvSpPr>
          <p:cNvPr id="4" name="Tijdelijke aanduiding voor voettekst 3">
            <a:extLst>
              <a:ext uri="{FF2B5EF4-FFF2-40B4-BE49-F238E27FC236}">
                <a16:creationId xmlns:a16="http://schemas.microsoft.com/office/drawing/2014/main" id="{21A538C5-2B83-4159-BF42-CDCD15641555}"/>
              </a:ext>
            </a:extLst>
          </p:cNvPr>
          <p:cNvSpPr>
            <a:spLocks noGrp="1"/>
          </p:cNvSpPr>
          <p:nvPr>
            <p:ph type="ftr" sz="quarter" idx="11"/>
          </p:nvPr>
        </p:nvSpPr>
        <p:spPr/>
        <p:txBody>
          <a:bodyPr/>
          <a:lstStyle/>
          <a:p>
            <a:r>
              <a:rPr lang="nl-NL" dirty="0"/>
              <a:t>Conference on </a:t>
            </a:r>
            <a:r>
              <a:rPr lang="nl-NL" dirty="0" err="1"/>
              <a:t>inequalities</a:t>
            </a:r>
            <a:r>
              <a:rPr lang="nl-NL" dirty="0"/>
              <a:t> in </a:t>
            </a:r>
            <a:r>
              <a:rPr lang="nl-NL" dirty="0" err="1"/>
              <a:t>doctors’</a:t>
            </a:r>
            <a:r>
              <a:rPr lang="nl-NL" dirty="0"/>
              <a:t> </a:t>
            </a:r>
            <a:r>
              <a:rPr lang="nl-NL" dirty="0" err="1"/>
              <a:t>working</a:t>
            </a:r>
            <a:r>
              <a:rPr lang="nl-NL" dirty="0"/>
              <a:t> </a:t>
            </a:r>
            <a:r>
              <a:rPr lang="nl-NL" dirty="0" err="1"/>
              <a:t>conditions</a:t>
            </a:r>
            <a:r>
              <a:rPr lang="nl-NL" dirty="0"/>
              <a:t> in </a:t>
            </a:r>
            <a:r>
              <a:rPr lang="nl-NL" dirty="0" err="1"/>
              <a:t>the</a:t>
            </a:r>
            <a:r>
              <a:rPr lang="nl-NL" dirty="0"/>
              <a:t> EU – cross </a:t>
            </a:r>
            <a:r>
              <a:rPr lang="nl-NL" dirty="0" err="1"/>
              <a:t>national</a:t>
            </a:r>
            <a:r>
              <a:rPr lang="nl-NL" dirty="0"/>
              <a:t> analysis</a:t>
            </a:r>
          </a:p>
        </p:txBody>
      </p:sp>
      <p:sp>
        <p:nvSpPr>
          <p:cNvPr id="5" name="Tijdelijke aanduiding voor dianummer 4">
            <a:extLst>
              <a:ext uri="{FF2B5EF4-FFF2-40B4-BE49-F238E27FC236}">
                <a16:creationId xmlns:a16="http://schemas.microsoft.com/office/drawing/2014/main" id="{E4DF6A61-C356-4A96-A493-7829A317CE14}"/>
              </a:ext>
            </a:extLst>
          </p:cNvPr>
          <p:cNvSpPr>
            <a:spLocks noGrp="1"/>
          </p:cNvSpPr>
          <p:nvPr>
            <p:ph type="sldNum" sz="quarter" idx="12"/>
          </p:nvPr>
        </p:nvSpPr>
        <p:spPr/>
        <p:txBody>
          <a:bodyPr/>
          <a:lstStyle/>
          <a:p>
            <a:fld id="{26368CE7-1E0E-7B42-B2BF-0A6681AC54F0}" type="slidenum">
              <a:rPr lang="nl-NL" smtClean="0"/>
              <a:t>9</a:t>
            </a:fld>
            <a:endParaRPr lang="nl-NL" dirty="0"/>
          </a:p>
        </p:txBody>
      </p:sp>
      <p:graphicFrame>
        <p:nvGraphicFramePr>
          <p:cNvPr id="7" name="Grafiek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22597227"/>
              </p:ext>
            </p:extLst>
          </p:nvPr>
        </p:nvGraphicFramePr>
        <p:xfrm>
          <a:off x="1727200" y="3084945"/>
          <a:ext cx="5551055" cy="3396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081748"/>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yncDestinations xmlns="a70b0bd8-7f53-455a-ab79-f91b7d714646" xsi:nil="true"/>
    <Contactpersoon xmlns="5477a0f6-754a-467f-89b1-3fecc27f5b00">drs. Maartje (M.) van Asch</Contactpersoon>
    <Datum_x0020_verzending xmlns="5477a0f6-754a-467f-89b1-3fecc27f5b00" xsi:nil="true"/>
    <wx_documentnummer xmlns="5477a0f6-754a-467f-89b1-3fecc27f5b00">2016049071</wx_documentnummer>
  </documentManagement>
</p:properties>
</file>

<file path=customXml/item2.xml><?xml version="1.0" encoding="utf-8"?>
<ct:contentTypeSchema xmlns:ct="http://schemas.microsoft.com/office/2006/metadata/contentType" xmlns:ma="http://schemas.microsoft.com/office/2006/metadata/properties/metaAttributes" ct:_="" ma:_="" ma:contentTypeName="LAD Powerpoint" ma:contentTypeID="0x0101008D9735EC3BFF4768896A45CEB68EE134003880D168E6B9534F88987F9B78297108110016E9B98753AD17479A85404F1F122053" ma:contentTypeVersion="16" ma:contentTypeDescription="" ma:contentTypeScope="" ma:versionID="5fb5a54d3ddd4391190e873c122f3500">
  <xsd:schema xmlns:xsd="http://www.w3.org/2001/XMLSchema" xmlns:p="http://schemas.microsoft.com/office/2006/metadata/properties" xmlns:ns2="5477a0f6-754a-467f-89b1-3fecc27f5b00" xmlns:ns3="a70b0bd8-7f53-455a-ab79-f91b7d714646" targetNamespace="http://schemas.microsoft.com/office/2006/metadata/properties" ma:root="true" ma:fieldsID="a0dbf109a88ea76edcdb470cd0c1f133" ns2:_="" ns3:_="">
    <xsd:import namespace="5477a0f6-754a-467f-89b1-3fecc27f5b00"/>
    <xsd:import namespace="a70b0bd8-7f53-455a-ab79-f91b7d714646"/>
    <xsd:element name="properties">
      <xsd:complexType>
        <xsd:sequence>
          <xsd:element name="documentManagement">
            <xsd:complexType>
              <xsd:all>
                <xsd:element ref="ns2:Contactpersoon" minOccurs="0"/>
                <xsd:element ref="ns2:Datum_x0020_verzending" minOccurs="0"/>
                <xsd:element ref="ns2:wx_documentnummer" minOccurs="0"/>
                <xsd:element ref="ns3:SyncDestinations" minOccurs="0"/>
              </xsd:all>
            </xsd:complexType>
          </xsd:element>
        </xsd:sequence>
      </xsd:complexType>
    </xsd:element>
  </xsd:schema>
  <xsd:schema xmlns:xsd="http://www.w3.org/2001/XMLSchema" xmlns:dms="http://schemas.microsoft.com/office/2006/documentManagement/types" targetNamespace="5477a0f6-754a-467f-89b1-3fecc27f5b00" elementFormDefault="qualified">
    <xsd:import namespace="http://schemas.microsoft.com/office/2006/documentManagement/types"/>
    <xsd:element name="Contactpersoon" ma:index="2" nillable="true" ma:displayName="Contactpersoon/Behandelaar" ma:default="-" ma:format="Dropdown" ma:internalName="Contactpersoon">
      <xsd:simpleType>
        <xsd:union memberTypes="dms:Text">
          <xsd:simpleType>
            <xsd:restriction base="dms:Choice">
              <xsd:enumeration value="-"/>
              <xsd:enumeration value="drs. Maartje (M.) van Asch"/>
              <xsd:enumeration value="drs. Robert (R.) Barendse"/>
              <xsd:enumeration value="drs. Caroline (C.) van den Brekel"/>
              <xsd:enumeration value="mr. Alexander (A.F.) Crijns"/>
              <xsd:enumeration value="Marjolein (M.) Dekker"/>
              <xsd:enumeration value="mr. Karlijn (C.E.) Derksen"/>
              <xsd:enumeration value="Samantha (S.T.) van Dijkhuizen"/>
              <xsd:enumeration value="mr. Lilian (L.) de Groot"/>
              <xsd:enumeration value="drs. Theo (T.) Haasdijk"/>
              <xsd:enumeration value="mr. Anne Marie (A.M.L.) Hopmans"/>
              <xsd:enumeration value="Harmen (H.) Huijgen"/>
              <xsd:enumeration value="Dino (D.) Jongsma"/>
              <xsd:enumeration value="Vera (V.L.) de Joode- Brakema"/>
              <xsd:enumeration value="mr. Alexander (A.B.) van Kinschot"/>
              <xsd:enumeration value="mr. Ingrid (I.M.) van Kinschot"/>
              <xsd:enumeration value="mr. José (J.H.M.) Klerks"/>
              <xsd:enumeration value="Renée (P.A.) van 't Klooster"/>
              <xsd:enumeration value="Corrie (C) Kooijman"/>
              <xsd:enumeration value="Rob (R) Koster"/>
              <xsd:enumeration value="Patricia (P.) Kosterman"/>
              <xsd:enumeration value="Hanneke (J.G.V.) de Kruijff"/>
              <xsd:enumeration value="mr. Joyce (J.C.M.) Kuijpers"/>
              <xsd:enumeration value="mr. Maaike (M.) Langerak"/>
              <xsd:enumeration value="Jan Willem (J.W.) Le Febre"/>
              <xsd:enumeration value="Marian (H.G.) Leijnse - Evenhuis"/>
              <xsd:enumeration value="Larisa (L.C.P.) Looman"/>
              <xsd:enumeration value="mr. Annemarie (A.) Ludwig"/>
              <xsd:enumeration value="mr. Fatima (F.) Madani"/>
              <xsd:enumeration value="Daniël (D.) Reinsma"/>
              <xsd:enumeration value="mr. Inge (I.I.J.) Slangen"/>
              <xsd:enumeration value="Anne (A.) van der Sluis"/>
              <xsd:enumeration value="mr. Brigitte (B.) Sprokholt"/>
              <xsd:enumeration value="mr. Sandra (A.M.) Stalmeier"/>
              <xsd:enumeration value="Yvonne (Y.) Stufano-van der Steen"/>
              <xsd:enumeration value="mr. Adriaan (A.J.) Taselaar"/>
              <xsd:enumeration value="drs. Hanneke (J.H.M.M.) Verheijde"/>
              <xsd:enumeration value="Chris (C.W.) van der Vliet"/>
              <xsd:enumeration value="Ellen (E.) de Vries"/>
              <xsd:enumeration value="Hylke (H.) Warners"/>
              <xsd:enumeration value="Nelleke (P.J.) Starink"/>
              <xsd:enumeration value="Margret (M.A.M.) de Wit"/>
              <xsd:enumeration value="Ellen (E.) van Zeeland"/>
            </xsd:restriction>
          </xsd:simpleType>
        </xsd:union>
      </xsd:simpleType>
    </xsd:element>
    <xsd:element name="Datum_x0020_verzending" ma:index="3" nillable="true" ma:displayName="Datum verzending" ma:format="DateOnly" ma:internalName="Datum_x0020_verzending">
      <xsd:simpleType>
        <xsd:restriction base="dms:DateTime"/>
      </xsd:simpleType>
    </xsd:element>
    <xsd:element name="wx_documentnummer" ma:index="4" nillable="true" ma:displayName="Documentnummer" ma:internalName="wx_documentnummer" ma:percentage="FALSE">
      <xsd:simpleType>
        <xsd:restriction base="dms:Number"/>
      </xsd:simpleType>
    </xsd:element>
  </xsd:schema>
  <xsd:schema xmlns:xsd="http://www.w3.org/2001/XMLSchema" xmlns:dms="http://schemas.microsoft.com/office/2006/documentManagement/types" targetNamespace="a70b0bd8-7f53-455a-ab79-f91b7d714646" elementFormDefault="qualified">
    <xsd:import namespace="http://schemas.microsoft.com/office/2006/documentManagement/types"/>
    <xsd:element name="SyncDestinations" ma:index="5" nillable="true" ma:displayName="Gesynchroniseerde kopieën" ma:internalName="SyncDestina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D4BA6-5A50-49F0-A31C-2BC0910A0AAA}">
  <ds:schemaRefs>
    <ds:schemaRef ds:uri="http://purl.org/dc/terms/"/>
    <ds:schemaRef ds:uri="http://schemas.openxmlformats.org/package/2006/metadata/core-properties"/>
    <ds:schemaRef ds:uri="http://purl.org/dc/dcmitype/"/>
    <ds:schemaRef ds:uri="a70b0bd8-7f53-455a-ab79-f91b7d714646"/>
    <ds:schemaRef ds:uri="http://schemas.microsoft.com/office/2006/documentManagement/types"/>
    <ds:schemaRef ds:uri="http://schemas.microsoft.com/office/2006/metadata/properties"/>
    <ds:schemaRef ds:uri="5477a0f6-754a-467f-89b1-3fecc27f5b00"/>
    <ds:schemaRef ds:uri="http://www.w3.org/XML/1998/namespace"/>
    <ds:schemaRef ds:uri="http://purl.org/dc/elements/1.1/"/>
  </ds:schemaRefs>
</ds:datastoreItem>
</file>

<file path=customXml/itemProps2.xml><?xml version="1.0" encoding="utf-8"?>
<ds:datastoreItem xmlns:ds="http://schemas.openxmlformats.org/officeDocument/2006/customXml" ds:itemID="{A0261112-019F-4D18-8867-5FFC22A55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7a0f6-754a-467f-89b1-3fecc27f5b00"/>
    <ds:schemaRef ds:uri="a70b0bd8-7f53-455a-ab79-f91b7d71464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219EBA8-0CE7-47F5-AAB7-1321825FE7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Powerpoint-LAD</Template>
  <TotalTime>185</TotalTime>
  <Words>289</Words>
  <Application>Microsoft Office PowerPoint</Application>
  <PresentationFormat>Diavoorstelling (4:3)</PresentationFormat>
  <Paragraphs>54</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Lucida Grande</vt:lpstr>
      <vt:lpstr>Office-thema</vt:lpstr>
      <vt:lpstr>Cross national analysis of doctors’working conditions</vt:lpstr>
      <vt:lpstr>Startingpoint: longterm study on differences between the working conditions of salaried doctors in EU countries, starting now  This summer: first survey which combined  some earlier studies and added some new questions  20 associations from 15 countries participated  Subjects are: - Working hours and compensatory rest - Salary - Migration</vt:lpstr>
      <vt:lpstr>WORKING HOURS (n=20)  How many hours are doctors maximally allowed to work per week in your country, according to CLA or law, including shifts?  15 respondents: around or less than 48 hours according tot EWTD 5 respondent: more than 50 hours  In 14 cases the maximum hours exceed the maximum legal hours in the country. HOWEVER: 11 of those 14 repondents state that the doctors support this agreement.  In general: 13 respondents report that doctors experience the working hours in their country as ‘neutral’ or ‘positive’</vt:lpstr>
      <vt:lpstr>WORKING HOURS  Negative experiences:  ‘Too many working hours, lack of doctors, bad working conditions, low salaries’ ‘It usually exceeds working hour limit on yearly base' 'Excessive working hours’ 'Low wages’ 'Doctors wants to work less’ 'Regularly overtime according to the opt-out included in the law' </vt:lpstr>
      <vt:lpstr>WORKING HOURS – Disclaimer!  We asked for the formal agreements on the working hours.  We know that in practice working hours differ negatively from the formal agreements. This often leads to psycho-social burden.</vt:lpstr>
      <vt:lpstr>SCHEDULES (n=20)  In all countries doctors work on a schedule, at least sometimes  However: most respondents (11) state that doctors have too little influence in adjusting the schedule as they prefer, only 7 respondents report that they have enough influence.  </vt:lpstr>
      <vt:lpstr>COMPENSATORY REST (n=18)  8 Respondents state that there is no compensatory rest at the end of a shift. In 6 cases, there is a compensentary rest, but less than 11 hours  These answers are worrying FEMS, because in the vast majority of the countries an adequate rest is not granted after a shift.</vt:lpstr>
      <vt:lpstr>SALARIES  Range of salaries of doctors in EU:  Lowest maximum salaries a month Bulgaria:  € 1000,- Cypres:   € 1400,- Slovakia:  € 1973,-  Highest maximum salaries a month Sweden:  € 12000 Netherlands: € 11941 France:  € 7500</vt:lpstr>
      <vt:lpstr>SALARIES  Ratio between doctors’ maximum salary and minimum wage (n=11, not all countries have a national minimum wage)  </vt:lpstr>
      <vt:lpstr>SALARIES  Ratio between doctors’ maximum salary and middle income (n=15)  </vt:lpstr>
      <vt:lpstr>Why these ratios?  It could be an idication for leaving te country to find a better future elsewher. However, we cannot find a statistical relation between immigration and one of these ratios.   </vt:lpstr>
      <vt:lpstr>MIGRATION (n=19)  Migration problem concerns relatively few countries, that either receive or lose a great amount of doctors.   Top 3 countries mentioned that doctors migrate to: United Kingdom (17 times mentioned) Germany (14) France (7)  We do see, however, that countries that lose lot of doctors to other countries are far more negative about the migration situation in their country. No country is really positive about the migration in their country.</vt:lpstr>
      <vt:lpstr>CONCLUSIONS  Working hours and compensatory rest Most doctors are fairly satisfied with their (formal!) working hours, although they work more than other employees. FEMS is concerned about the hours doctors work in practice and the rest doctors can get after working a shift. Finally, doctors want to have more influence on adjusting their working hours to their personal needs.  Salaries There are big differences in salaries between the European countries. Although there seems not te be a direct realtionship between the ratios and migration, salary shall influence the choice of a doctor in which country he would like to work. </vt:lpstr>
      <vt:lpstr>CONCLUSIONS  Migration Migration is a serious issue of which it seems that no country is really satisfied about. This asks for an European approach and a more profound research on the most important underlying factors causing this migration, based on the work that our colleagues from Romania just presented.</vt:lpstr>
    </vt:vector>
  </TitlesOfParts>
  <Company>Member Since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national analysis of doctors’working conditions</dc:title>
  <dc:creator>Hylke Warners (FBZ)</dc:creator>
  <cp:lastModifiedBy>Hylke Warners (FBZ)</cp:lastModifiedBy>
  <cp:revision>19</cp:revision>
  <dcterms:created xsi:type="dcterms:W3CDTF">2018-09-17T11:36:52Z</dcterms:created>
  <dcterms:modified xsi:type="dcterms:W3CDTF">2018-09-20T22:02:23Z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0x0101008D9735EC3BFF4768896A45CEB68EE134003880D168E6B9534F88987F9B78297108110016E9B98753AD17479A85404F1F122053</vt:lpwstr>
  </property>
</Properties>
</file>