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7" r:id="rId4"/>
    <p:sldId id="269" r:id="rId5"/>
    <p:sldId id="257" r:id="rId6"/>
    <p:sldId id="258" r:id="rId7"/>
    <p:sldId id="259" r:id="rId8"/>
    <p:sldId id="260" r:id="rId9"/>
    <p:sldId id="270" r:id="rId10"/>
    <p:sldId id="268" r:id="rId11"/>
    <p:sldId id="264" r:id="rId12"/>
    <p:sldId id="261" r:id="rId13"/>
    <p:sldId id="262" r:id="rId14"/>
    <p:sldId id="263" r:id="rId15"/>
    <p:sldId id="265" r:id="rId16"/>
  </p:sldIdLst>
  <p:sldSz cx="12192000" cy="6858000"/>
  <p:notesSz cx="9926638" cy="143557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300"/>
    <a:srgbClr val="FF840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772930630"/>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1711859797"/>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28751110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76088905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448240002"/>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390846925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2937845694"/>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144504351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3765005186"/>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276418834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F83A2D8-06AB-4952-AC82-510D899B4778}" type="datetimeFigureOut">
              <a:rPr lang="es-ES" smtClean="0"/>
              <a:t>12/04/2023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4D0DC4FF-4BEC-4A7F-9EFE-3219682ADE3B}" type="slidenum">
              <a:rPr lang="es-ES" smtClean="0"/>
              <a:t>‹Nº›</a:t>
            </a:fld>
            <a:endParaRPr lang="es-ES" dirty="0"/>
          </a:p>
        </p:txBody>
      </p:sp>
    </p:spTree>
    <p:extLst>
      <p:ext uri="{BB962C8B-B14F-4D97-AF65-F5344CB8AC3E}">
        <p14:creationId xmlns:p14="http://schemas.microsoft.com/office/powerpoint/2010/main" val="947338440"/>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3A2D8-06AB-4952-AC82-510D899B4778}" type="datetimeFigureOut">
              <a:rPr lang="es-ES" smtClean="0"/>
              <a:t>12/04/2023</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DC4FF-4BEC-4A7F-9EFE-3219682ADE3B}" type="slidenum">
              <a:rPr lang="es-ES" smtClean="0"/>
              <a:t>‹Nº›</a:t>
            </a:fld>
            <a:endParaRPr lang="es-ES" dirty="0"/>
          </a:p>
        </p:txBody>
      </p:sp>
    </p:spTree>
    <p:extLst>
      <p:ext uri="{BB962C8B-B14F-4D97-AF65-F5344CB8AC3E}">
        <p14:creationId xmlns:p14="http://schemas.microsoft.com/office/powerpoint/2010/main" val="106843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sndAc>
          <p:stSnd>
            <p:snd r:embed="rId13" name="click.wav"/>
          </p:stSnd>
        </p:sndAc>
      </p:transition>
    </mc:Choice>
    <mc:Fallback xmlns="">
      <p:transition spd="slow">
        <p:fade/>
        <p:sndAc>
          <p:stSnd>
            <p:snd r:embed="rId14" name="click.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7.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1410" y="824486"/>
            <a:ext cx="10529179" cy="1699270"/>
          </a:xfrm>
          <a:scene3d>
            <a:camera prst="orthographicFront"/>
            <a:lightRig rig="threePt" dir="t"/>
          </a:scene3d>
          <a:sp3d>
            <a:bevelT/>
          </a:sp3d>
        </p:spPr>
        <p:txBody>
          <a:bodyPr>
            <a:noAutofit/>
          </a:bodyPr>
          <a:lstStyle/>
          <a:p>
            <a:r>
              <a:rPr lang="es-ES" b="1" dirty="0" smtClean="0">
                <a:solidFill>
                  <a:srgbClr val="E67300"/>
                </a:solidFill>
                <a:latin typeface="+mn-lt"/>
              </a:rPr>
              <a:t>POR QUÉ EL SINDICATO MÉDICO NO HA FIRMADO ESE ACUERDO</a:t>
            </a:r>
            <a:endParaRPr lang="es-ES" b="1" dirty="0">
              <a:solidFill>
                <a:srgbClr val="E67300"/>
              </a:solidFill>
              <a:latin typeface="+mn-lt"/>
            </a:endParaRPr>
          </a:p>
        </p:txBody>
      </p:sp>
      <p:sp>
        <p:nvSpPr>
          <p:cNvPr id="3" name="Subtítulo 2"/>
          <p:cNvSpPr>
            <a:spLocks noGrp="1"/>
          </p:cNvSpPr>
          <p:nvPr>
            <p:ph type="subTitle" idx="1"/>
          </p:nvPr>
        </p:nvSpPr>
        <p:spPr/>
        <p:txBody>
          <a:bodyPr/>
          <a:lstStyle/>
          <a:p>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160" y="3509963"/>
            <a:ext cx="10058400" cy="2140020"/>
          </a:xfrm>
          <a:prstGeom prst="rect">
            <a:avLst/>
          </a:prstGeom>
        </p:spPr>
      </p:pic>
    </p:spTree>
    <p:extLst>
      <p:ext uri="{BB962C8B-B14F-4D97-AF65-F5344CB8AC3E}">
        <p14:creationId xmlns:p14="http://schemas.microsoft.com/office/powerpoint/2010/main" val="2552314382"/>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10836" y="189061"/>
            <a:ext cx="12502836" cy="6572767"/>
            <a:chOff x="-302020" y="189061"/>
            <a:chExt cx="12502836" cy="6572767"/>
          </a:xfrm>
        </p:grpSpPr>
        <p:sp>
          <p:nvSpPr>
            <p:cNvPr id="17" name="Rectángulo 16"/>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nvGrpSpPr>
            <p:cNvPr id="4" name="Grupo 3"/>
            <p:cNvGrpSpPr/>
            <p:nvPr/>
          </p:nvGrpSpPr>
          <p:grpSpPr>
            <a:xfrm>
              <a:off x="522986" y="756131"/>
              <a:ext cx="10852823" cy="6005697"/>
              <a:chOff x="456122" y="756131"/>
              <a:chExt cx="10852823" cy="6005697"/>
            </a:xfrm>
          </p:grpSpPr>
          <p:sp>
            <p:nvSpPr>
              <p:cNvPr id="6" name="Rectángulo 5"/>
              <p:cNvSpPr/>
              <p:nvPr/>
            </p:nvSpPr>
            <p:spPr>
              <a:xfrm>
                <a:off x="456122" y="2284675"/>
                <a:ext cx="4583269" cy="830997"/>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285750" indent="-285750">
                  <a:buFont typeface="Wingdings" panose="05000000000000000000" pitchFamily="2" charset="2"/>
                  <a:buChar char="ü"/>
                </a:pPr>
                <a:r>
                  <a:rPr lang="es-ES" sz="1400" i="0" u="none" strike="noStrike" baseline="0" dirty="0" smtClean="0">
                    <a:solidFill>
                      <a:srgbClr val="000000"/>
                    </a:solidFill>
                    <a:latin typeface="Calibri" panose="020F0502020204030204" pitchFamily="34" charset="0"/>
                  </a:rPr>
                  <a:t>Mantienen</a:t>
                </a:r>
                <a:r>
                  <a:rPr lang="es-ES" sz="1400" i="0" u="none" strike="noStrike" dirty="0" smtClean="0">
                    <a:solidFill>
                      <a:srgbClr val="000000"/>
                    </a:solidFill>
                    <a:latin typeface="Calibri" panose="020F0502020204030204" pitchFamily="34" charset="0"/>
                  </a:rPr>
                  <a:t> las </a:t>
                </a:r>
                <a:r>
                  <a:rPr lang="es-ES" sz="1600" i="0" u="none" strike="noStrike" dirty="0" smtClean="0">
                    <a:solidFill>
                      <a:srgbClr val="000000"/>
                    </a:solidFill>
                    <a:latin typeface="Calibri" panose="020F0502020204030204" pitchFamily="34" charset="0"/>
                  </a:rPr>
                  <a:t>40 horas anuales </a:t>
                </a:r>
                <a:r>
                  <a:rPr lang="es-ES" sz="1400" i="0" u="none" strike="noStrike" dirty="0" smtClean="0">
                    <a:solidFill>
                      <a:srgbClr val="000000"/>
                    </a:solidFill>
                    <a:latin typeface="Calibri" panose="020F0502020204030204" pitchFamily="34" charset="0"/>
                  </a:rPr>
                  <a:t>para formación y suman </a:t>
                </a:r>
                <a:r>
                  <a:rPr lang="es-ES" sz="1600" b="1" i="0" u="sng" strike="noStrike" dirty="0" smtClean="0">
                    <a:solidFill>
                      <a:srgbClr val="C00000"/>
                    </a:solidFill>
                    <a:latin typeface="Calibri" panose="020F0502020204030204" pitchFamily="34" charset="0"/>
                  </a:rPr>
                  <a:t>otras 40 horas exclusivamente para los Cursos de Valenciano</a:t>
                </a:r>
                <a:r>
                  <a:rPr lang="es-ES" sz="1600" i="0" u="none" strike="noStrike" dirty="0" smtClean="0">
                    <a:solidFill>
                      <a:srgbClr val="000000"/>
                    </a:solidFill>
                    <a:latin typeface="Calibri" panose="020F0502020204030204" pitchFamily="34" charset="0"/>
                  </a:rPr>
                  <a:t> </a:t>
                </a:r>
                <a:r>
                  <a:rPr lang="es-ES" sz="1400" i="0" u="none" strike="noStrike" dirty="0" smtClean="0">
                    <a:solidFill>
                      <a:srgbClr val="000000"/>
                    </a:solidFill>
                    <a:latin typeface="Calibri" panose="020F0502020204030204" pitchFamily="34" charset="0"/>
                  </a:rPr>
                  <a:t>acreditados por la EVES.</a:t>
                </a:r>
                <a:endParaRPr lang="es-ES" sz="1400" i="0" u="none" strike="noStrike" baseline="0" dirty="0" smtClean="0">
                  <a:solidFill>
                    <a:srgbClr val="000000"/>
                  </a:solidFill>
                  <a:latin typeface="Calibri" panose="020F0502020204030204" pitchFamily="34" charset="0"/>
                </a:endParaRPr>
              </a:p>
            </p:txBody>
          </p:sp>
          <p:sp>
            <p:nvSpPr>
              <p:cNvPr id="7" name="CuadroTexto 6"/>
              <p:cNvSpPr txBox="1"/>
              <p:nvPr/>
            </p:nvSpPr>
            <p:spPr>
              <a:xfrm>
                <a:off x="6716486" y="1676400"/>
                <a:ext cx="184731" cy="369332"/>
              </a:xfrm>
              <a:prstGeom prst="rect">
                <a:avLst/>
              </a:prstGeom>
              <a:noFill/>
            </p:spPr>
            <p:txBody>
              <a:bodyPr wrap="none" rtlCol="0">
                <a:spAutoFit/>
              </a:bodyPr>
              <a:lstStyle/>
              <a:p>
                <a:endParaRPr lang="es-ES" dirty="0"/>
              </a:p>
            </p:txBody>
          </p:sp>
          <p:sp>
            <p:nvSpPr>
              <p:cNvPr id="8" name="Rectángulo 7"/>
              <p:cNvSpPr/>
              <p:nvPr/>
            </p:nvSpPr>
            <p:spPr>
              <a:xfrm>
                <a:off x="6590270" y="2265246"/>
                <a:ext cx="4456671" cy="812210"/>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653415" marR="150495" indent="-285750" algn="just">
                  <a:lnSpc>
                    <a:spcPct val="103000"/>
                  </a:lnSpc>
                  <a:spcBef>
                    <a:spcPts val="615"/>
                  </a:spcBef>
                  <a:spcAft>
                    <a:spcPts val="0"/>
                  </a:spcAft>
                  <a:buFont typeface="Wingdings" panose="05000000000000000000" pitchFamily="2" charset="2"/>
                  <a:buChar char="ü"/>
                </a:pPr>
                <a:r>
                  <a:rPr lang="es-ES" sz="1400" spc="-25" dirty="0" smtClean="0">
                    <a:effectLst/>
                    <a:ea typeface="Arial" panose="020B0604020202020204" pitchFamily="34" charset="0"/>
                  </a:rPr>
                  <a:t>Duplicar el numero de horas para formación pasando de 40 horas anuales a </a:t>
                </a:r>
                <a:r>
                  <a:rPr lang="es-ES" sz="1600" b="1" u="sng" spc="-25" dirty="0" smtClean="0">
                    <a:solidFill>
                      <a:srgbClr val="C00000"/>
                    </a:solidFill>
                    <a:effectLst/>
                    <a:ea typeface="Arial" panose="020B0604020202020204" pitchFamily="34" charset="0"/>
                  </a:rPr>
                  <a:t>80 horas </a:t>
                </a:r>
                <a:r>
                  <a:rPr lang="es-ES" sz="1600" b="1" u="sng" spc="-25" dirty="0" smtClean="0">
                    <a:solidFill>
                      <a:srgbClr val="C00000"/>
                    </a:solidFill>
                    <a:ea typeface="Arial" panose="020B0604020202020204" pitchFamily="34" charset="0"/>
                  </a:rPr>
                  <a:t>para TODO tipo de formación</a:t>
                </a:r>
                <a:r>
                  <a:rPr lang="es-ES" sz="1600" spc="-25" dirty="0" smtClean="0">
                    <a:solidFill>
                      <a:srgbClr val="C00000"/>
                    </a:solidFill>
                    <a:ea typeface="Arial" panose="020B0604020202020204" pitchFamily="34" charset="0"/>
                  </a:rPr>
                  <a:t>.</a:t>
                </a:r>
                <a:endParaRPr lang="es-ES" sz="1600" dirty="0">
                  <a:solidFill>
                    <a:srgbClr val="C00000"/>
                  </a:solidFill>
                  <a:effectLst/>
                  <a:ea typeface="Arial" panose="020B0604020202020204" pitchFamily="34" charset="0"/>
                </a:endParaRPr>
              </a:p>
            </p:txBody>
          </p:sp>
          <p:grpSp>
            <p:nvGrpSpPr>
              <p:cNvPr id="10" name="Grupo 9"/>
              <p:cNvGrpSpPr/>
              <p:nvPr/>
            </p:nvGrpSpPr>
            <p:grpSpPr>
              <a:xfrm>
                <a:off x="1158686" y="756131"/>
                <a:ext cx="9248686" cy="1169551"/>
                <a:chOff x="1321648" y="975763"/>
                <a:chExt cx="9248686" cy="1169551"/>
              </a:xfrm>
            </p:grpSpPr>
            <p:sp>
              <p:nvSpPr>
                <p:cNvPr id="14" name="Rectángulo 13"/>
                <p:cNvSpPr/>
                <p:nvPr/>
              </p:nvSpPr>
              <p:spPr>
                <a:xfrm>
                  <a:off x="1322873" y="975763"/>
                  <a:ext cx="9246250" cy="707886"/>
                </a:xfrm>
                <a:prstGeom prst="rect">
                  <a:avLst/>
                </a:prstGeom>
              </p:spPr>
              <p:txBody>
                <a:bodyPr wrap="none">
                  <a:spAutoFit/>
                </a:bodyPr>
                <a:lstStyle/>
                <a:p>
                  <a:pPr algn="ctr"/>
                  <a:r>
                    <a:rPr lang="es-ES" sz="4000" b="1" dirty="0" smtClean="0">
                      <a:solidFill>
                        <a:srgbClr val="E67300"/>
                      </a:solidFill>
                    </a:rPr>
                    <a:t>FORMACIÓN, DOCENCIA E INVESTIGACIÓN</a:t>
                  </a:r>
                </a:p>
              </p:txBody>
            </p:sp>
            <p:sp>
              <p:nvSpPr>
                <p:cNvPr id="12" name="CuadroTexto 11"/>
                <p:cNvSpPr txBox="1"/>
                <p:nvPr/>
              </p:nvSpPr>
              <p:spPr>
                <a:xfrm>
                  <a:off x="1321648" y="1683649"/>
                  <a:ext cx="9248686" cy="461665"/>
                </a:xfrm>
                <a:prstGeom prst="rect">
                  <a:avLst/>
                </a:prstGeom>
                <a:noFill/>
              </p:spPr>
              <p:txBody>
                <a:bodyPr wrap="non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686" y="5519407"/>
                <a:ext cx="2360398" cy="1202751"/>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31" y="5505977"/>
                <a:ext cx="3014614" cy="1255851"/>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490" y="3405865"/>
                <a:ext cx="4916435" cy="2458218"/>
              </a:xfrm>
              <a:prstGeom prst="rect">
                <a:avLst/>
              </a:prstGeom>
            </p:spPr>
          </p:pic>
        </p:grpSp>
      </p:grpSp>
    </p:spTree>
    <p:extLst>
      <p:ext uri="{BB962C8B-B14F-4D97-AF65-F5344CB8AC3E}">
        <p14:creationId xmlns:p14="http://schemas.microsoft.com/office/powerpoint/2010/main" val="372104386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02020" y="189061"/>
            <a:ext cx="12502836" cy="6639119"/>
            <a:chOff x="-302020" y="189061"/>
            <a:chExt cx="12502836" cy="6639119"/>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47" y="5532815"/>
              <a:ext cx="2360398" cy="1202751"/>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69866">
              <a:off x="2286587" y="2929032"/>
              <a:ext cx="3824483" cy="2151272"/>
            </a:xfrm>
            <a:prstGeom prst="rect">
              <a:avLst/>
            </a:prstGeom>
          </p:spPr>
        </p:pic>
        <p:sp>
          <p:nvSpPr>
            <p:cNvPr id="6" name="CuadroTexto 5"/>
            <p:cNvSpPr txBox="1"/>
            <p:nvPr/>
          </p:nvSpPr>
          <p:spPr>
            <a:xfrm>
              <a:off x="235660" y="2408845"/>
              <a:ext cx="3701144" cy="523220"/>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algn="ctr"/>
              <a:r>
                <a:rPr lang="es-ES" sz="1400" dirty="0" smtClean="0"/>
                <a:t>Se quedan nuestras reivindicaciones, a fecha de hoy, en el tintero.</a:t>
              </a:r>
              <a:endParaRPr lang="es-ES" sz="1400" dirty="0"/>
            </a:p>
          </p:txBody>
        </p:sp>
        <p:sp>
          <p:nvSpPr>
            <p:cNvPr id="7" name="Rectángulo 6"/>
            <p:cNvSpPr/>
            <p:nvPr/>
          </p:nvSpPr>
          <p:spPr>
            <a:xfrm>
              <a:off x="6296242" y="2412241"/>
              <a:ext cx="5657742" cy="2578655"/>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653415" marR="160020" indent="-285750" algn="just">
                <a:lnSpc>
                  <a:spcPct val="103000"/>
                </a:lnSpc>
                <a:spcBef>
                  <a:spcPts val="700"/>
                </a:spcBef>
                <a:spcAft>
                  <a:spcPts val="0"/>
                </a:spcAft>
                <a:buFont typeface="Wingdings" panose="05000000000000000000" pitchFamily="2" charset="2"/>
                <a:buChar char="ü"/>
              </a:pPr>
              <a:r>
                <a:rPr lang="es-ES" sz="1600" b="1" u="sng" dirty="0" smtClean="0">
                  <a:solidFill>
                    <a:srgbClr val="C00000"/>
                  </a:solidFill>
                  <a:effectLst/>
                  <a:ea typeface="Arial" panose="020B0604020202020204" pitchFamily="34" charset="0"/>
                </a:rPr>
                <a:t>Identificación</a:t>
              </a:r>
              <a:r>
                <a:rPr lang="es-ES" sz="1400" dirty="0" smtClean="0">
                  <a:effectLst/>
                  <a:ea typeface="Arial" panose="020B0604020202020204" pitchFamily="34" charset="0"/>
                </a:rPr>
                <a:t> por categoría de los profesionales y garantiz</a:t>
              </a:r>
              <a:r>
                <a:rPr lang="es-ES" sz="1400" dirty="0" smtClean="0">
                  <a:ea typeface="Arial" panose="020B0604020202020204" pitchFamily="34" charset="0"/>
                </a:rPr>
                <a:t>ar dotación de material y medios.</a:t>
              </a:r>
              <a:r>
                <a:rPr lang="es-ES" sz="1400" dirty="0" smtClean="0">
                  <a:effectLst/>
                  <a:ea typeface="Arial" panose="020B0604020202020204" pitchFamily="34" charset="0"/>
                </a:rPr>
                <a:t> </a:t>
              </a:r>
            </a:p>
            <a:p>
              <a:pPr marL="653415" indent="-285750" algn="just">
                <a:spcBef>
                  <a:spcPts val="1100"/>
                </a:spcBef>
                <a:spcAft>
                  <a:spcPts val="0"/>
                </a:spcAft>
                <a:buFont typeface="Wingdings" panose="05000000000000000000" pitchFamily="2" charset="2"/>
                <a:buChar char="ü"/>
              </a:pPr>
              <a:r>
                <a:rPr lang="es-ES" sz="1600" b="1" u="sng" dirty="0" smtClean="0">
                  <a:solidFill>
                    <a:srgbClr val="C00000"/>
                  </a:solidFill>
                  <a:effectLst/>
                  <a:ea typeface="Arial" panose="020B0604020202020204" pitchFamily="34" charset="0"/>
                </a:rPr>
                <a:t>Adecuar las plantillas</a:t>
              </a:r>
              <a:r>
                <a:rPr lang="es-ES" sz="1600" b="1" dirty="0" smtClean="0">
                  <a:effectLst/>
                  <a:ea typeface="Arial" panose="020B0604020202020204" pitchFamily="34" charset="0"/>
                </a:rPr>
                <a:t> </a:t>
              </a:r>
              <a:r>
                <a:rPr lang="es-ES" sz="1400" dirty="0" smtClean="0">
                  <a:effectLst/>
                  <a:ea typeface="Arial" panose="020B0604020202020204" pitchFamily="34" charset="0"/>
                </a:rPr>
                <a:t>de las unidades SAMU a las necesidades reales contemplando la jornada de 35 horas.</a:t>
              </a:r>
            </a:p>
            <a:p>
              <a:pPr marL="663575" indent="-285750" algn="just">
                <a:spcBef>
                  <a:spcPts val="1090"/>
                </a:spcBef>
                <a:spcAft>
                  <a:spcPts val="0"/>
                </a:spcAft>
                <a:buFont typeface="Wingdings" panose="05000000000000000000" pitchFamily="2" charset="2"/>
                <a:buChar char="ü"/>
              </a:pPr>
              <a:r>
                <a:rPr lang="es-ES" sz="1600" b="1" u="sng" dirty="0" smtClean="0">
                  <a:solidFill>
                    <a:srgbClr val="C00000"/>
                  </a:solidFill>
                  <a:effectLst/>
                  <a:ea typeface="Arial" panose="020B0604020202020204" pitchFamily="34" charset="0"/>
                </a:rPr>
                <a:t>Cursos de capacitación</a:t>
              </a:r>
              <a:r>
                <a:rPr lang="es-ES" sz="1400" b="1" dirty="0" smtClean="0">
                  <a:effectLst/>
                  <a:ea typeface="Arial" panose="020B0604020202020204" pitchFamily="34" charset="0"/>
                </a:rPr>
                <a:t> </a:t>
              </a:r>
              <a:r>
                <a:rPr lang="es-ES" sz="1400" dirty="0" smtClean="0">
                  <a:effectLst/>
                  <a:ea typeface="Arial" panose="020B0604020202020204" pitchFamily="34" charset="0"/>
                </a:rPr>
                <a:t>SAMU </a:t>
              </a:r>
              <a:r>
                <a:rPr lang="es-ES" sz="1400" spc="-20" dirty="0" smtClean="0">
                  <a:effectLst/>
                  <a:ea typeface="Arial" panose="020B0604020202020204" pitchFamily="34" charset="0"/>
                </a:rPr>
                <a:t>semestral </a:t>
              </a:r>
              <a:r>
                <a:rPr lang="es-ES" sz="1400" dirty="0" smtClean="0">
                  <a:effectLst/>
                  <a:ea typeface="Arial" panose="020B0604020202020204" pitchFamily="34" charset="0"/>
                </a:rPr>
                <a:t>en número suficiente a las peticiones dando </a:t>
              </a:r>
              <a:r>
                <a:rPr lang="es-ES" sz="1400" spc="-20" dirty="0" smtClean="0">
                  <a:effectLst/>
                  <a:ea typeface="Arial" panose="020B0604020202020204" pitchFamily="34" charset="0"/>
                </a:rPr>
                <a:t>prioridad a los MIR que deseen realizar dicho curso y manifiesten su interés por, finalizada su formación, incorporarse a dicha actividad.</a:t>
              </a:r>
              <a:r>
                <a:rPr lang="es-ES" sz="1400" dirty="0" smtClean="0">
                  <a:effectLst/>
                  <a:ea typeface="Arial" panose="020B0604020202020204" pitchFamily="34" charset="0"/>
                </a:rPr>
                <a:t> </a:t>
              </a:r>
            </a:p>
            <a:p>
              <a:pPr marL="663575" indent="-285750" algn="just">
                <a:spcBef>
                  <a:spcPts val="965"/>
                </a:spcBef>
                <a:spcAft>
                  <a:spcPts val="0"/>
                </a:spcAft>
                <a:buFont typeface="Wingdings" panose="05000000000000000000" pitchFamily="2" charset="2"/>
                <a:buChar char="ü"/>
              </a:pPr>
              <a:r>
                <a:rPr lang="es-ES" sz="1400" dirty="0" smtClean="0">
                  <a:ea typeface="Arial" panose="020B0604020202020204" pitchFamily="34" charset="0"/>
                </a:rPr>
                <a:t>Abono de </a:t>
              </a:r>
              <a:r>
                <a:rPr lang="es-ES" sz="1600" b="1" u="sng" dirty="0" smtClean="0">
                  <a:solidFill>
                    <a:srgbClr val="C00000"/>
                  </a:solidFill>
                  <a:ea typeface="Arial" panose="020B0604020202020204" pitchFamily="34" charset="0"/>
                </a:rPr>
                <a:t>dietas</a:t>
              </a:r>
              <a:r>
                <a:rPr lang="es-ES" sz="1400" dirty="0" smtClean="0">
                  <a:ea typeface="Arial" panose="020B0604020202020204" pitchFamily="34" charset="0"/>
                </a:rPr>
                <a:t> al igual que al personal de Atención Primaria.</a:t>
              </a:r>
              <a:endParaRPr lang="es-ES" sz="1400" spc="-30" dirty="0" smtClean="0">
                <a:effectLst/>
                <a:ea typeface="Arial" panose="020B0604020202020204" pitchFamily="34" charset="0"/>
              </a:endParaRPr>
            </a:p>
          </p:txBody>
        </p:sp>
        <p:grpSp>
          <p:nvGrpSpPr>
            <p:cNvPr id="8" name="Grupo 7"/>
            <p:cNvGrpSpPr/>
            <p:nvPr/>
          </p:nvGrpSpPr>
          <p:grpSpPr>
            <a:xfrm>
              <a:off x="1153297" y="1022375"/>
              <a:ext cx="9830612" cy="1242989"/>
              <a:chOff x="1153297" y="1022375"/>
              <a:chExt cx="9830612" cy="1242989"/>
            </a:xfrm>
          </p:grpSpPr>
          <p:sp>
            <p:nvSpPr>
              <p:cNvPr id="12" name="Rectángulo 11"/>
              <p:cNvSpPr/>
              <p:nvPr/>
            </p:nvSpPr>
            <p:spPr>
              <a:xfrm>
                <a:off x="2580237" y="1022375"/>
                <a:ext cx="5631256" cy="707886"/>
              </a:xfrm>
              <a:prstGeom prst="rect">
                <a:avLst/>
              </a:prstGeom>
            </p:spPr>
            <p:txBody>
              <a:bodyPr wrap="square">
                <a:spAutoFit/>
              </a:bodyPr>
              <a:lstStyle/>
              <a:p>
                <a:pPr algn="ctr"/>
                <a:r>
                  <a:rPr lang="es-ES" sz="4000" b="1" dirty="0" smtClean="0">
                    <a:solidFill>
                      <a:srgbClr val="E67300"/>
                    </a:solidFill>
                  </a:rPr>
                  <a:t>SAMU</a:t>
                </a:r>
              </a:p>
            </p:txBody>
          </p:sp>
          <p:sp>
            <p:nvSpPr>
              <p:cNvPr id="10" name="CuadroTexto 9"/>
              <p:cNvSpPr txBox="1"/>
              <p:nvPr/>
            </p:nvSpPr>
            <p:spPr>
              <a:xfrm>
                <a:off x="1153297" y="1803699"/>
                <a:ext cx="9830612" cy="461665"/>
              </a:xfrm>
              <a:prstGeom prst="rect">
                <a:avLst/>
              </a:prstGeom>
              <a:noFill/>
            </p:spPr>
            <p:txBody>
              <a:bodyPr wrap="squar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717" y="5572329"/>
              <a:ext cx="3014614" cy="1255851"/>
            </a:xfrm>
            <a:prstGeom prst="rect">
              <a:avLst/>
            </a:prstGeom>
          </p:spPr>
        </p:pic>
        <p:sp>
          <p:nvSpPr>
            <p:cNvPr id="15" name="Rectángulo 14"/>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spTree>
    <p:extLst>
      <p:ext uri="{BB962C8B-B14F-4D97-AF65-F5344CB8AC3E}">
        <p14:creationId xmlns:p14="http://schemas.microsoft.com/office/powerpoint/2010/main" val="1604721957"/>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02020" y="189061"/>
            <a:ext cx="12502836" cy="6587229"/>
            <a:chOff x="-302020" y="189061"/>
            <a:chExt cx="12502836" cy="6587229"/>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60" y="5480165"/>
              <a:ext cx="2360398" cy="1202751"/>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89899">
              <a:off x="2720455" y="3428882"/>
              <a:ext cx="4366877" cy="2457328"/>
            </a:xfrm>
            <a:prstGeom prst="rect">
              <a:avLst/>
            </a:prstGeom>
          </p:spPr>
        </p:pic>
        <p:sp>
          <p:nvSpPr>
            <p:cNvPr id="6" name="CuadroTexto 5"/>
            <p:cNvSpPr txBox="1"/>
            <p:nvPr/>
          </p:nvSpPr>
          <p:spPr>
            <a:xfrm>
              <a:off x="272027" y="2382350"/>
              <a:ext cx="3701144" cy="523220"/>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algn="ctr"/>
              <a:r>
                <a:rPr lang="es-ES" sz="1400" dirty="0" smtClean="0"/>
                <a:t>Se quedan nuestras reivindicaciones, a fecha de hoy, en el tintero.</a:t>
              </a:r>
              <a:endParaRPr lang="es-ES" sz="1400" dirty="0"/>
            </a:p>
          </p:txBody>
        </p:sp>
        <p:sp>
          <p:nvSpPr>
            <p:cNvPr id="7" name="Rectángulo 6"/>
            <p:cNvSpPr/>
            <p:nvPr/>
          </p:nvSpPr>
          <p:spPr>
            <a:xfrm>
              <a:off x="6939567" y="2382350"/>
              <a:ext cx="4985657" cy="1703800"/>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653415" marR="172720" indent="-285750" algn="just">
                <a:lnSpc>
                  <a:spcPct val="103000"/>
                </a:lnSpc>
                <a:spcBef>
                  <a:spcPts val="700"/>
                </a:spcBef>
                <a:spcAft>
                  <a:spcPts val="0"/>
                </a:spcAft>
                <a:buFont typeface="Wingdings" panose="05000000000000000000" pitchFamily="2" charset="2"/>
                <a:buChar char="ü"/>
              </a:pPr>
              <a:r>
                <a:rPr lang="es-ES" sz="1400" dirty="0" smtClean="0"/>
                <a:t>Solicitamos la </a:t>
              </a:r>
              <a:r>
                <a:rPr lang="es-ES" sz="1600" b="1" u="sng" dirty="0" smtClean="0">
                  <a:solidFill>
                    <a:srgbClr val="C00000"/>
                  </a:solidFill>
                </a:rPr>
                <a:t>supresión</a:t>
              </a:r>
              <a:r>
                <a:rPr lang="es-ES" sz="1200" b="1" dirty="0" smtClean="0"/>
                <a:t> </a:t>
              </a:r>
              <a:r>
                <a:rPr lang="es-ES" sz="1400" dirty="0" smtClean="0"/>
                <a:t>de las llamadas Unidades </a:t>
              </a:r>
              <a:r>
                <a:rPr lang="es-ES" sz="1600" b="1" u="sng" dirty="0" smtClean="0">
                  <a:solidFill>
                    <a:srgbClr val="C00000"/>
                  </a:solidFill>
                </a:rPr>
                <a:t>SVA-Enfermería</a:t>
              </a:r>
              <a:r>
                <a:rPr lang="es-ES" sz="1600" dirty="0" smtClean="0">
                  <a:solidFill>
                    <a:srgbClr val="C00000"/>
                  </a:solidFill>
                </a:rPr>
                <a:t>.</a:t>
              </a:r>
              <a:r>
                <a:rPr lang="es-ES" sz="1600" b="1" u="sng" dirty="0" smtClean="0">
                  <a:solidFill>
                    <a:srgbClr val="C00000"/>
                  </a:solidFill>
                </a:rPr>
                <a:t> </a:t>
              </a:r>
            </a:p>
            <a:p>
              <a:pPr marL="653415" marR="172720" indent="-285750" algn="just">
                <a:lnSpc>
                  <a:spcPct val="103000"/>
                </a:lnSpc>
                <a:spcBef>
                  <a:spcPts val="700"/>
                </a:spcBef>
                <a:spcAft>
                  <a:spcPts val="0"/>
                </a:spcAft>
                <a:buFont typeface="Wingdings" panose="05000000000000000000" pitchFamily="2" charset="2"/>
                <a:buChar char="ü"/>
              </a:pPr>
              <a:r>
                <a:rPr lang="es-ES" sz="1400" dirty="0" smtClean="0"/>
                <a:t>Solo podrán utilizarse </a:t>
              </a:r>
              <a:r>
                <a:rPr lang="es-ES" sz="1600" b="1" u="sng" dirty="0" smtClean="0">
                  <a:solidFill>
                    <a:srgbClr val="C00000"/>
                  </a:solidFill>
                </a:rPr>
                <a:t>Unidades de Trasporte </a:t>
              </a:r>
              <a:r>
                <a:rPr lang="es-ES" sz="1400" dirty="0" smtClean="0"/>
                <a:t>de Pacientes</a:t>
              </a:r>
              <a:r>
                <a:rPr lang="es-ES" sz="1400" b="1" dirty="0" smtClean="0"/>
                <a:t> </a:t>
              </a:r>
              <a:r>
                <a:rPr lang="es-ES" sz="1600" b="1" u="sng" dirty="0" smtClean="0">
                  <a:solidFill>
                    <a:srgbClr val="C00000"/>
                  </a:solidFill>
                </a:rPr>
                <a:t>sin médico en traslados programados</a:t>
              </a:r>
              <a:r>
                <a:rPr lang="es-ES" sz="1400" dirty="0" smtClean="0"/>
                <a:t> y previamente valorados por personal facultativo. Nunca ante emergencias imprevisibles. </a:t>
              </a:r>
              <a:endParaRPr lang="es-ES" sz="1400" dirty="0" smtClean="0">
                <a:effectLst/>
                <a:ea typeface="Arial" panose="020B0604020202020204" pitchFamily="34" charset="0"/>
              </a:endParaRPr>
            </a:p>
          </p:txBody>
        </p:sp>
        <p:grpSp>
          <p:nvGrpSpPr>
            <p:cNvPr id="8" name="Grupo 7"/>
            <p:cNvGrpSpPr/>
            <p:nvPr/>
          </p:nvGrpSpPr>
          <p:grpSpPr>
            <a:xfrm>
              <a:off x="1128584" y="934824"/>
              <a:ext cx="9855325" cy="1330540"/>
              <a:chOff x="1128584" y="934824"/>
              <a:chExt cx="9855325" cy="1330540"/>
            </a:xfrm>
          </p:grpSpPr>
          <p:sp>
            <p:nvSpPr>
              <p:cNvPr id="12" name="Rectángulo 11"/>
              <p:cNvSpPr/>
              <p:nvPr/>
            </p:nvSpPr>
            <p:spPr>
              <a:xfrm>
                <a:off x="2679826" y="934824"/>
                <a:ext cx="6063482" cy="707886"/>
              </a:xfrm>
              <a:prstGeom prst="rect">
                <a:avLst/>
              </a:prstGeom>
            </p:spPr>
            <p:txBody>
              <a:bodyPr wrap="square">
                <a:spAutoFit/>
              </a:bodyPr>
              <a:lstStyle/>
              <a:p>
                <a:pPr algn="ctr"/>
                <a:r>
                  <a:rPr lang="es-ES" sz="4000" b="1" dirty="0" smtClean="0">
                    <a:solidFill>
                      <a:srgbClr val="E67300"/>
                    </a:solidFill>
                  </a:rPr>
                  <a:t>SAMU SIN MÉDICO (SVAE)</a:t>
                </a:r>
              </a:p>
            </p:txBody>
          </p:sp>
          <p:sp>
            <p:nvSpPr>
              <p:cNvPr id="10" name="CuadroTexto 9"/>
              <p:cNvSpPr txBox="1"/>
              <p:nvPr/>
            </p:nvSpPr>
            <p:spPr>
              <a:xfrm>
                <a:off x="1128584" y="1803699"/>
                <a:ext cx="9855325" cy="461665"/>
              </a:xfrm>
              <a:prstGeom prst="rect">
                <a:avLst/>
              </a:prstGeom>
              <a:noFill/>
            </p:spPr>
            <p:txBody>
              <a:bodyPr wrap="squar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367" y="5520439"/>
              <a:ext cx="3014614" cy="1255851"/>
            </a:xfrm>
            <a:prstGeom prst="rect">
              <a:avLst/>
            </a:prstGeom>
          </p:spPr>
        </p:pic>
        <p:sp>
          <p:nvSpPr>
            <p:cNvPr id="15" name="Rectángulo 14"/>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spTree>
    <p:extLst>
      <p:ext uri="{BB962C8B-B14F-4D97-AF65-F5344CB8AC3E}">
        <p14:creationId xmlns:p14="http://schemas.microsoft.com/office/powerpoint/2010/main" val="1330070044"/>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43312" y="769988"/>
            <a:ext cx="11621074" cy="6045139"/>
            <a:chOff x="243312" y="769988"/>
            <a:chExt cx="11621074" cy="6045139"/>
          </a:xfrm>
        </p:grpSpPr>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 y="5486839"/>
              <a:ext cx="2360398" cy="1202751"/>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4950">
              <a:off x="2391430" y="2844687"/>
              <a:ext cx="3913323" cy="2616063"/>
            </a:xfrm>
            <a:prstGeom prst="rect">
              <a:avLst/>
            </a:prstGeom>
          </p:spPr>
        </p:pic>
        <p:sp>
          <p:nvSpPr>
            <p:cNvPr id="6" name="CuadroTexto 5"/>
            <p:cNvSpPr txBox="1"/>
            <p:nvPr/>
          </p:nvSpPr>
          <p:spPr>
            <a:xfrm>
              <a:off x="243312" y="2436202"/>
              <a:ext cx="3701144" cy="523220"/>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algn="ctr"/>
              <a:r>
                <a:rPr lang="es-ES" sz="1400" dirty="0" smtClean="0"/>
                <a:t>Se quedan nuestras reivindicaciones, a fecha de hoy, en el tintero.</a:t>
              </a:r>
              <a:endParaRPr lang="es-ES" sz="1400" dirty="0"/>
            </a:p>
          </p:txBody>
        </p:sp>
        <p:sp>
          <p:nvSpPr>
            <p:cNvPr id="10" name="Rectángulo 9"/>
            <p:cNvSpPr/>
            <p:nvPr/>
          </p:nvSpPr>
          <p:spPr>
            <a:xfrm>
              <a:off x="6606284" y="2302928"/>
              <a:ext cx="5258102" cy="2876813"/>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653415" marR="158115" indent="-285750" algn="just">
                <a:lnSpc>
                  <a:spcPct val="103000"/>
                </a:lnSpc>
                <a:spcBef>
                  <a:spcPts val="410"/>
                </a:spcBef>
                <a:spcAft>
                  <a:spcPts val="0"/>
                </a:spcAft>
                <a:buFont typeface="Wingdings" panose="05000000000000000000" pitchFamily="2" charset="2"/>
                <a:buChar char="ü"/>
              </a:pPr>
              <a:r>
                <a:rPr lang="es-ES" sz="1400" dirty="0" smtClean="0">
                  <a:effectLst/>
                  <a:ea typeface="Arial" panose="020B0604020202020204" pitchFamily="34" charset="0"/>
                </a:rPr>
                <a:t>Creación </a:t>
              </a:r>
              <a:r>
                <a:rPr lang="es-ES" sz="1400" spc="-20" dirty="0" smtClean="0">
                  <a:effectLst/>
                  <a:ea typeface="Arial" panose="020B0604020202020204" pitchFamily="34" charset="0"/>
                </a:rPr>
                <a:t>inmediata del </a:t>
              </a:r>
              <a:r>
                <a:rPr lang="es-ES" sz="1600" b="1" u="sng" spc="-20" dirty="0" smtClean="0">
                  <a:solidFill>
                    <a:srgbClr val="C00000"/>
                  </a:solidFill>
                  <a:effectLst/>
                  <a:ea typeface="Arial" panose="020B0604020202020204" pitchFamily="34" charset="0"/>
                </a:rPr>
                <a:t>observatorio</a:t>
              </a:r>
              <a:r>
                <a:rPr lang="es-ES" sz="1200" b="1" spc="-20" dirty="0" smtClean="0">
                  <a:effectLst/>
                  <a:ea typeface="Arial" panose="020B0604020202020204" pitchFamily="34" charset="0"/>
                </a:rPr>
                <a:t> </a:t>
              </a:r>
              <a:r>
                <a:rPr lang="es-ES" sz="1400" spc="-15" dirty="0" smtClean="0">
                  <a:effectLst/>
                  <a:ea typeface="Arial" panose="020B0604020202020204" pitchFamily="34" charset="0"/>
                </a:rPr>
                <a:t>en </a:t>
              </a:r>
              <a:r>
                <a:rPr lang="es-ES" sz="1600" b="1" u="sng" spc="-15" dirty="0" smtClean="0">
                  <a:solidFill>
                    <a:srgbClr val="C00000"/>
                  </a:solidFill>
                  <a:effectLst/>
                  <a:ea typeface="Arial" panose="020B0604020202020204" pitchFamily="34" charset="0"/>
                </a:rPr>
                <a:t>cumplimiento</a:t>
              </a:r>
              <a:r>
                <a:rPr lang="es-ES" sz="1400" b="1" spc="-15" dirty="0" smtClean="0">
                  <a:effectLst/>
                  <a:ea typeface="Arial" panose="020B0604020202020204" pitchFamily="34" charset="0"/>
                </a:rPr>
                <a:t> </a:t>
              </a:r>
              <a:r>
                <a:rPr lang="es-ES" sz="1400" spc="-20" dirty="0" smtClean="0">
                  <a:effectLst/>
                  <a:ea typeface="Arial" panose="020B0604020202020204" pitchFamily="34" charset="0"/>
                </a:rPr>
                <a:t>del </a:t>
              </a:r>
              <a:r>
                <a:rPr lang="es-ES" sz="1400" dirty="0" smtClean="0">
                  <a:effectLst/>
                  <a:ea typeface="Arial" panose="020B0604020202020204" pitchFamily="34" charset="0"/>
                </a:rPr>
                <a:t>pacto </a:t>
              </a:r>
              <a:r>
                <a:rPr lang="es-ES" sz="1400" spc="-15" dirty="0" smtClean="0">
                  <a:effectLst/>
                  <a:ea typeface="Arial" panose="020B0604020202020204" pitchFamily="34" charset="0"/>
                </a:rPr>
                <a:t>de </a:t>
              </a:r>
              <a:r>
                <a:rPr lang="es-ES" sz="1400" spc="-30" dirty="0" smtClean="0">
                  <a:effectLst/>
                  <a:ea typeface="Arial" panose="020B0604020202020204" pitchFamily="34" charset="0"/>
                </a:rPr>
                <a:t>salida </a:t>
              </a:r>
              <a:r>
                <a:rPr lang="es-ES" sz="1400" spc="-15" dirty="0" smtClean="0">
                  <a:effectLst/>
                  <a:ea typeface="Arial" panose="020B0604020202020204" pitchFamily="34" charset="0"/>
                </a:rPr>
                <a:t>de la </a:t>
              </a:r>
              <a:r>
                <a:rPr lang="es-ES" sz="1600" b="1" u="sng" spc="-25" dirty="0" smtClean="0">
                  <a:solidFill>
                    <a:srgbClr val="C00000"/>
                  </a:solidFill>
                  <a:effectLst/>
                  <a:ea typeface="Arial" panose="020B0604020202020204" pitchFamily="34" charset="0"/>
                </a:rPr>
                <a:t>huelga </a:t>
              </a:r>
              <a:r>
                <a:rPr lang="es-ES" sz="1600" b="1" u="sng" spc="5" dirty="0" smtClean="0">
                  <a:solidFill>
                    <a:srgbClr val="C00000"/>
                  </a:solidFill>
                  <a:effectLst/>
                  <a:ea typeface="Arial" panose="020B0604020202020204" pitchFamily="34" charset="0"/>
                </a:rPr>
                <a:t>MIR</a:t>
              </a:r>
              <a:r>
                <a:rPr lang="es-ES" sz="1400" spc="5" dirty="0" smtClean="0">
                  <a:solidFill>
                    <a:srgbClr val="C00000"/>
                  </a:solidFill>
                  <a:effectLst/>
                  <a:ea typeface="Arial" panose="020B0604020202020204" pitchFamily="34" charset="0"/>
                </a:rPr>
                <a:t>,</a:t>
              </a:r>
              <a:r>
                <a:rPr lang="es-ES" sz="1400" spc="5" dirty="0" smtClean="0">
                  <a:effectLst/>
                  <a:ea typeface="Arial" panose="020B0604020202020204" pitchFamily="34" charset="0"/>
                </a:rPr>
                <a:t> </a:t>
              </a:r>
              <a:r>
                <a:rPr lang="es-ES" sz="1400" dirty="0" smtClean="0">
                  <a:ea typeface="Arial" panose="020B0604020202020204" pitchFamily="34" charset="0"/>
                </a:rPr>
                <a:t>firmado en los acuerdos de huelga MIR y no cumplido.</a:t>
              </a:r>
              <a:endParaRPr lang="es-ES" sz="1400" dirty="0" smtClean="0">
                <a:effectLst/>
                <a:ea typeface="Arial" panose="020B0604020202020204" pitchFamily="34" charset="0"/>
              </a:endParaRPr>
            </a:p>
            <a:p>
              <a:pPr marL="663575" indent="-285750">
                <a:spcBef>
                  <a:spcPts val="1085"/>
                </a:spcBef>
                <a:buFont typeface="Wingdings" panose="05000000000000000000" pitchFamily="2" charset="2"/>
                <a:buChar char="ü"/>
              </a:pPr>
              <a:r>
                <a:rPr lang="es-ES" sz="1400" dirty="0" smtClean="0">
                  <a:ea typeface="Arial" panose="020B0604020202020204" pitchFamily="34" charset="0"/>
                </a:rPr>
                <a:t>Creación de un </a:t>
              </a:r>
              <a:r>
                <a:rPr lang="es-ES" sz="1600" b="1" u="sng" dirty="0" smtClean="0">
                  <a:solidFill>
                    <a:srgbClr val="C00000"/>
                  </a:solidFill>
                  <a:effectLst/>
                  <a:ea typeface="Arial" panose="020B0604020202020204" pitchFamily="34" charset="0"/>
                </a:rPr>
                <a:t>comité intercentro</a:t>
              </a:r>
              <a:r>
                <a:rPr lang="es-ES" sz="1600" b="1" u="sng" spc="-15" dirty="0" smtClean="0">
                  <a:solidFill>
                    <a:srgbClr val="C00000"/>
                  </a:solidFill>
                  <a:effectLst/>
                  <a:ea typeface="Arial" panose="020B0604020202020204" pitchFamily="34" charset="0"/>
                </a:rPr>
                <a:t> </a:t>
              </a:r>
              <a:r>
                <a:rPr lang="es-ES" sz="1600" b="1" u="sng" spc="-20" dirty="0" smtClean="0">
                  <a:solidFill>
                    <a:srgbClr val="C00000"/>
                  </a:solidFill>
                  <a:effectLst/>
                  <a:ea typeface="Arial" panose="020B0604020202020204" pitchFamily="34" charset="0"/>
                </a:rPr>
                <a:t>autonómic</a:t>
              </a:r>
              <a:r>
                <a:rPr lang="es-ES" sz="1600" b="1" u="sng" dirty="0" smtClean="0">
                  <a:solidFill>
                    <a:srgbClr val="C00000"/>
                  </a:solidFill>
                  <a:effectLst/>
                  <a:ea typeface="Arial" panose="020B0604020202020204" pitchFamily="34" charset="0"/>
                </a:rPr>
                <a:t>o</a:t>
              </a:r>
              <a:r>
                <a:rPr lang="es-ES" sz="1600" b="1" dirty="0" smtClean="0">
                  <a:solidFill>
                    <a:srgbClr val="C00000"/>
                  </a:solidFill>
                  <a:effectLst/>
                  <a:ea typeface="Arial" panose="020B0604020202020204" pitchFamily="34" charset="0"/>
                </a:rPr>
                <a:t> </a:t>
              </a:r>
              <a:r>
                <a:rPr lang="es-ES" sz="1400" spc="15" dirty="0" smtClean="0">
                  <a:effectLst/>
                  <a:ea typeface="Arial" panose="020B0604020202020204" pitchFamily="34" charset="0"/>
                </a:rPr>
                <a:t>formado </a:t>
              </a:r>
              <a:r>
                <a:rPr lang="es-ES" sz="1400" dirty="0" smtClean="0">
                  <a:effectLst/>
                  <a:ea typeface="Arial" panose="020B0604020202020204" pitchFamily="34" charset="0"/>
                </a:rPr>
                <a:t>proporcionalmente </a:t>
              </a:r>
              <a:r>
                <a:rPr lang="es-ES" sz="1400" spc="-20" dirty="0" smtClean="0">
                  <a:effectLst/>
                  <a:ea typeface="Arial" panose="020B0604020202020204" pitchFamily="34" charset="0"/>
                </a:rPr>
                <a:t>por </a:t>
              </a:r>
              <a:r>
                <a:rPr lang="es-ES" sz="1400" dirty="0"/>
                <a:t>los tres comités </a:t>
              </a:r>
              <a:r>
                <a:rPr lang="es-ES" sz="1400" dirty="0" smtClean="0"/>
                <a:t>provinciales.</a:t>
              </a:r>
            </a:p>
            <a:p>
              <a:pPr marL="663575" indent="-285750">
                <a:spcBef>
                  <a:spcPts val="1085"/>
                </a:spcBef>
                <a:buFont typeface="Wingdings" panose="05000000000000000000" pitchFamily="2" charset="2"/>
                <a:buChar char="ü"/>
              </a:pPr>
              <a:r>
                <a:rPr lang="es-ES" sz="1400" dirty="0" smtClean="0"/>
                <a:t>Abono </a:t>
              </a:r>
              <a:r>
                <a:rPr lang="es-ES" sz="1400" dirty="0"/>
                <a:t>de </a:t>
              </a:r>
              <a:r>
                <a:rPr lang="es-ES" sz="1600" b="1" u="sng" dirty="0">
                  <a:solidFill>
                    <a:srgbClr val="C00000"/>
                  </a:solidFill>
                </a:rPr>
                <a:t>gastos de desplazamiento</a:t>
              </a:r>
              <a:r>
                <a:rPr lang="es-ES" sz="1600" dirty="0">
                  <a:solidFill>
                    <a:srgbClr val="C00000"/>
                  </a:solidFill>
                </a:rPr>
                <a:t> </a:t>
              </a:r>
              <a:r>
                <a:rPr lang="es-ES" sz="1400" dirty="0"/>
                <a:t>correspondientes al inicio y fin de la rotación externa siempre que se realice en un centro del Sistema Nacional de </a:t>
              </a:r>
              <a:r>
                <a:rPr lang="es-ES" sz="1400" dirty="0" smtClean="0"/>
                <a:t>Salud.</a:t>
              </a:r>
              <a:r>
                <a:rPr lang="es-ES" sz="1400" dirty="0"/>
                <a:t> </a:t>
              </a:r>
              <a:endParaRPr lang="es-ES" sz="1400" dirty="0" smtClean="0"/>
            </a:p>
            <a:p>
              <a:pPr marL="663575" indent="-285750">
                <a:spcBef>
                  <a:spcPts val="1085"/>
                </a:spcBef>
                <a:buFont typeface="Wingdings" panose="05000000000000000000" pitchFamily="2" charset="2"/>
                <a:buChar char="ü"/>
              </a:pPr>
              <a:r>
                <a:rPr lang="es-ES" sz="1600" b="1" u="sng" dirty="0" smtClean="0">
                  <a:solidFill>
                    <a:srgbClr val="C00000"/>
                  </a:solidFill>
                </a:rPr>
                <a:t>Subida de guardias</a:t>
              </a:r>
              <a:r>
                <a:rPr lang="es-ES" sz="1600" b="1" dirty="0" smtClean="0">
                  <a:solidFill>
                    <a:srgbClr val="C00000"/>
                  </a:solidFill>
                </a:rPr>
                <a:t> </a:t>
              </a:r>
              <a:r>
                <a:rPr lang="es-ES" sz="1400" dirty="0" smtClean="0"/>
                <a:t>en la misma proporción que los adjuntos.</a:t>
              </a:r>
              <a:endParaRPr lang="es-ES" sz="1400" dirty="0"/>
            </a:p>
          </p:txBody>
        </p:sp>
        <p:grpSp>
          <p:nvGrpSpPr>
            <p:cNvPr id="11" name="Grupo 10"/>
            <p:cNvGrpSpPr/>
            <p:nvPr/>
          </p:nvGrpSpPr>
          <p:grpSpPr>
            <a:xfrm>
              <a:off x="1088211" y="769988"/>
              <a:ext cx="9491178" cy="1278554"/>
              <a:chOff x="1088211" y="769988"/>
              <a:chExt cx="9491178" cy="1278554"/>
            </a:xfrm>
          </p:grpSpPr>
          <p:sp>
            <p:nvSpPr>
              <p:cNvPr id="15" name="Rectángulo 14"/>
              <p:cNvSpPr/>
              <p:nvPr/>
            </p:nvSpPr>
            <p:spPr>
              <a:xfrm>
                <a:off x="2495442" y="769988"/>
                <a:ext cx="5788479" cy="707886"/>
              </a:xfrm>
              <a:prstGeom prst="rect">
                <a:avLst/>
              </a:prstGeom>
            </p:spPr>
            <p:txBody>
              <a:bodyPr wrap="square">
                <a:spAutoFit/>
              </a:bodyPr>
              <a:lstStyle/>
              <a:p>
                <a:pPr algn="ctr"/>
                <a:r>
                  <a:rPr lang="es-ES" sz="4000" b="1" dirty="0" smtClean="0">
                    <a:solidFill>
                      <a:srgbClr val="E67300"/>
                    </a:solidFill>
                  </a:rPr>
                  <a:t>MIR</a:t>
                </a:r>
              </a:p>
            </p:txBody>
          </p:sp>
          <p:sp>
            <p:nvSpPr>
              <p:cNvPr id="13" name="CuadroTexto 12"/>
              <p:cNvSpPr txBox="1"/>
              <p:nvPr/>
            </p:nvSpPr>
            <p:spPr>
              <a:xfrm>
                <a:off x="1088211" y="1586877"/>
                <a:ext cx="9491178" cy="461665"/>
              </a:xfrm>
              <a:prstGeom prst="rect">
                <a:avLst/>
              </a:prstGeom>
              <a:noFill/>
            </p:spPr>
            <p:txBody>
              <a:bodyPr wrap="squar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1616" y="5559276"/>
              <a:ext cx="3014614" cy="1255851"/>
            </a:xfrm>
            <a:prstGeom prst="rect">
              <a:avLst/>
            </a:prstGeom>
          </p:spPr>
        </p:pic>
      </p:grpSp>
      <p:sp>
        <p:nvSpPr>
          <p:cNvPr id="19" name="Rectángulo 18"/>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spTree>
    <p:extLst>
      <p:ext uri="{BB962C8B-B14F-4D97-AF65-F5344CB8AC3E}">
        <p14:creationId xmlns:p14="http://schemas.microsoft.com/office/powerpoint/2010/main" val="219862208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02020" y="189061"/>
            <a:ext cx="12502836" cy="6636608"/>
            <a:chOff x="-302020" y="189061"/>
            <a:chExt cx="12502836" cy="6636608"/>
          </a:xfrm>
        </p:grpSpPr>
        <p:grpSp>
          <p:nvGrpSpPr>
            <p:cNvPr id="6" name="Grupo 5"/>
            <p:cNvGrpSpPr/>
            <p:nvPr/>
          </p:nvGrpSpPr>
          <p:grpSpPr>
            <a:xfrm>
              <a:off x="559595" y="990394"/>
              <a:ext cx="11036595" cy="1938992"/>
              <a:chOff x="577702" y="1383008"/>
              <a:chExt cx="11036595" cy="1938992"/>
            </a:xfrm>
          </p:grpSpPr>
          <p:sp>
            <p:nvSpPr>
              <p:cNvPr id="10" name="Rectángulo 9"/>
              <p:cNvSpPr/>
              <p:nvPr/>
            </p:nvSpPr>
            <p:spPr>
              <a:xfrm>
                <a:off x="577702" y="1383008"/>
                <a:ext cx="11036595" cy="1938992"/>
              </a:xfrm>
              <a:prstGeom prst="rect">
                <a:avLst/>
              </a:prstGeom>
            </p:spPr>
            <p:txBody>
              <a:bodyPr wrap="square">
                <a:spAutoFit/>
              </a:bodyPr>
              <a:lstStyle/>
              <a:p>
                <a:pPr algn="ctr"/>
                <a:r>
                  <a:rPr lang="es-ES" sz="4000" b="1" dirty="0" smtClean="0">
                    <a:solidFill>
                      <a:srgbClr val="E67300"/>
                    </a:solidFill>
                  </a:rPr>
                  <a:t>NI </a:t>
                </a:r>
                <a:r>
                  <a:rPr lang="es-ES" sz="4000" b="1" dirty="0">
                    <a:solidFill>
                      <a:srgbClr val="E67300"/>
                    </a:solidFill>
                  </a:rPr>
                  <a:t>SIQUIERA CONTEMPLADAS EN EL ACUERDO FIRMADO CON LOS OTROS SINDICATOS</a:t>
                </a:r>
              </a:p>
              <a:p>
                <a:pPr algn="ctr"/>
                <a:endParaRPr lang="es-ES" sz="4000" b="1" dirty="0" smtClean="0">
                  <a:solidFill>
                    <a:srgbClr val="E67300"/>
                  </a:solidFill>
                </a:endParaRPr>
              </a:p>
            </p:txBody>
          </p:sp>
          <p:sp>
            <p:nvSpPr>
              <p:cNvPr id="8" name="CuadroTexto 7"/>
              <p:cNvSpPr txBox="1"/>
              <p:nvPr/>
            </p:nvSpPr>
            <p:spPr>
              <a:xfrm>
                <a:off x="5925723" y="1976402"/>
                <a:ext cx="184730" cy="461665"/>
              </a:xfrm>
              <a:prstGeom prst="rect">
                <a:avLst/>
              </a:prstGeom>
              <a:noFill/>
            </p:spPr>
            <p:txBody>
              <a:bodyPr wrap="none" rtlCol="0">
                <a:spAutoFit/>
              </a:bodyPr>
              <a:lstStyle/>
              <a:p>
                <a:pPr algn="ctr"/>
                <a:endParaRPr lang="es-ES" sz="2400" b="1" dirty="0">
                  <a:solidFill>
                    <a:schemeClr val="accent5">
                      <a:lumMod val="50000"/>
                    </a:schemeClr>
                  </a:solidFill>
                </a:endParaRPr>
              </a:p>
            </p:txBody>
          </p:sp>
        </p:grpSp>
        <p:sp>
          <p:nvSpPr>
            <p:cNvPr id="12" name="Rectángulo 11"/>
            <p:cNvSpPr/>
            <p:nvPr/>
          </p:nvSpPr>
          <p:spPr>
            <a:xfrm>
              <a:off x="1374093" y="2382160"/>
              <a:ext cx="10297209" cy="3077766"/>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285750" indent="-285750">
                <a:buFont typeface="Wingdings" panose="05000000000000000000" pitchFamily="2" charset="2"/>
                <a:buChar char="ü"/>
              </a:pPr>
              <a:r>
                <a:rPr lang="es-ES" sz="1600" b="1" u="sng" dirty="0" smtClean="0">
                  <a:solidFill>
                    <a:srgbClr val="C00000"/>
                  </a:solidFill>
                  <a:effectLst/>
                  <a:ea typeface="Times New Roman" panose="02020603050405020304" pitchFamily="18" charset="0"/>
                </a:rPr>
                <a:t>Aumento de plantillas de médicos</a:t>
              </a:r>
              <a:r>
                <a:rPr lang="es-ES" sz="1600" dirty="0" smtClean="0">
                  <a:solidFill>
                    <a:srgbClr val="C00000"/>
                  </a:solidFill>
                  <a:effectLst/>
                  <a:ea typeface="Times New Roman" panose="02020603050405020304" pitchFamily="18" charset="0"/>
                </a:rPr>
                <a:t> </a:t>
              </a:r>
              <a:r>
                <a:rPr lang="es-ES" sz="1400" dirty="0" smtClean="0">
                  <a:effectLst/>
                  <a:ea typeface="Times New Roman" panose="02020603050405020304" pitchFamily="18" charset="0"/>
                </a:rPr>
                <a:t>subsanando los déficits de plantilla y el agravio comparativo con otras categorías profesionales en las sucesivas ampliaciones de personal sanitario tras el Covid.</a:t>
              </a:r>
            </a:p>
            <a:p>
              <a:pPr marL="285750" indent="-285750">
                <a:buFont typeface="Wingdings" panose="05000000000000000000" pitchFamily="2" charset="2"/>
                <a:buChar char="ü"/>
              </a:pPr>
              <a:endParaRPr lang="es-ES" sz="1400" dirty="0" smtClean="0">
                <a:effectLst/>
                <a:ea typeface="Times New Roman" panose="02020603050405020304" pitchFamily="18" charset="0"/>
              </a:endParaRPr>
            </a:p>
            <a:p>
              <a:pPr marL="285750" indent="-285750">
                <a:buFont typeface="Wingdings" panose="05000000000000000000" pitchFamily="2" charset="2"/>
                <a:buChar char="ü"/>
              </a:pPr>
              <a:r>
                <a:rPr lang="es-ES" sz="1400" dirty="0" smtClean="0"/>
                <a:t>No valorar los </a:t>
              </a:r>
              <a:r>
                <a:rPr lang="es-ES" sz="1600" b="1" u="sng" dirty="0">
                  <a:solidFill>
                    <a:srgbClr val="C00000"/>
                  </a:solidFill>
                </a:rPr>
                <a:t>conocimientos de valenciano</a:t>
              </a:r>
              <a:r>
                <a:rPr lang="es-ES" sz="1600" dirty="0">
                  <a:solidFill>
                    <a:srgbClr val="C00000"/>
                  </a:solidFill>
                </a:rPr>
                <a:t> </a:t>
              </a:r>
              <a:r>
                <a:rPr lang="es-ES" sz="1400" dirty="0"/>
                <a:t>en las distintas OPE </a:t>
              </a:r>
              <a:r>
                <a:rPr lang="es-ES" sz="1400" dirty="0" smtClean="0"/>
                <a:t>por encima de la formación.</a:t>
              </a:r>
            </a:p>
            <a:p>
              <a:pPr marL="285750" indent="-285750">
                <a:buFont typeface="Wingdings" panose="05000000000000000000" pitchFamily="2" charset="2"/>
                <a:buChar char="ü"/>
              </a:pPr>
              <a:endParaRPr lang="es-ES" sz="1400" dirty="0"/>
            </a:p>
            <a:p>
              <a:pPr marL="285750" indent="-285750">
                <a:buFont typeface="Wingdings" panose="05000000000000000000" pitchFamily="2" charset="2"/>
                <a:buChar char="ü"/>
              </a:pPr>
              <a:r>
                <a:rPr lang="es-ES" sz="1600" b="1" u="sng" dirty="0" smtClean="0">
                  <a:solidFill>
                    <a:srgbClr val="C00000"/>
                  </a:solidFill>
                </a:rPr>
                <a:t>Incremento </a:t>
              </a:r>
              <a:r>
                <a:rPr lang="es-ES" sz="1600" b="1" u="sng" dirty="0">
                  <a:solidFill>
                    <a:srgbClr val="C00000"/>
                  </a:solidFill>
                </a:rPr>
                <a:t>retributivo lineal</a:t>
              </a:r>
              <a:r>
                <a:rPr lang="es-ES" sz="1400" dirty="0"/>
                <a:t> en forma de complemento </a:t>
              </a:r>
              <a:r>
                <a:rPr lang="es-ES" sz="1400" dirty="0" smtClean="0"/>
                <a:t>“</a:t>
              </a:r>
              <a:r>
                <a:rPr lang="es-ES" sz="1400" i="1" dirty="0"/>
                <a:t>complemento facultativo</a:t>
              </a:r>
              <a:r>
                <a:rPr lang="es-ES" sz="1400" dirty="0" smtClean="0"/>
                <a:t>” </a:t>
              </a:r>
              <a:r>
                <a:rPr lang="es-ES" sz="1400" dirty="0"/>
                <a:t>para todos los médicos adjuntos adscritos a la Conselleria de Sanidad de 10.000€/</a:t>
              </a:r>
              <a:r>
                <a:rPr lang="es-ES" sz="1400" dirty="0" smtClean="0"/>
                <a:t>año, para compensar la pérdida retributiva. </a:t>
              </a:r>
            </a:p>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400" dirty="0" smtClean="0"/>
                <a:t>Creación </a:t>
              </a:r>
              <a:r>
                <a:rPr lang="es-ES" sz="1400" dirty="0"/>
                <a:t>de una </a:t>
              </a:r>
              <a:r>
                <a:rPr lang="es-ES" sz="1600" b="1" u="sng" dirty="0">
                  <a:solidFill>
                    <a:srgbClr val="C00000"/>
                  </a:solidFill>
                </a:rPr>
                <a:t>Dirección General de Atención Primaria</a:t>
              </a:r>
              <a:r>
                <a:rPr lang="es-ES" sz="1400" dirty="0">
                  <a:solidFill>
                    <a:srgbClr val="C00000"/>
                  </a:solidFill>
                </a:rPr>
                <a:t>, </a:t>
              </a:r>
              <a:r>
                <a:rPr lang="es-ES" sz="1400" dirty="0"/>
                <a:t>dirigida por personal </a:t>
              </a:r>
              <a:r>
                <a:rPr lang="es-ES" sz="1400" dirty="0" smtClean="0"/>
                <a:t>facultativo.</a:t>
              </a:r>
              <a:endParaRPr lang="es-ES" sz="1400" dirty="0"/>
            </a:p>
            <a:p>
              <a:pPr marL="285750" indent="-285750">
                <a:buFont typeface="Wingdings" panose="05000000000000000000" pitchFamily="2" charset="2"/>
                <a:buChar char="ü"/>
              </a:pPr>
              <a:r>
                <a:rPr lang="es-ES" sz="1400" dirty="0" smtClean="0"/>
                <a:t>Garantizar </a:t>
              </a:r>
              <a:r>
                <a:rPr lang="es-ES" sz="1400" dirty="0"/>
                <a:t>toda la </a:t>
              </a:r>
              <a:r>
                <a:rPr lang="es-ES" sz="1600" b="1" u="sng" dirty="0">
                  <a:solidFill>
                    <a:srgbClr val="C00000"/>
                  </a:solidFill>
                </a:rPr>
                <a:t>formación continuada necesaria</a:t>
              </a:r>
              <a:r>
                <a:rPr lang="es-ES" sz="1600" b="1" dirty="0">
                  <a:solidFill>
                    <a:srgbClr val="C00000"/>
                  </a:solidFill>
                </a:rPr>
                <a:t> </a:t>
              </a:r>
              <a:r>
                <a:rPr lang="es-ES" sz="1400" dirty="0"/>
                <a:t>y siempre dentro de horario laboral y financiada por la Conselleria garantizando para formación un mínimo del 10% de la jornada </a:t>
              </a:r>
              <a:r>
                <a:rPr lang="es-ES" sz="1400" dirty="0" smtClean="0"/>
                <a:t>laboral.</a:t>
              </a:r>
            </a:p>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600" b="1" u="sng" dirty="0" smtClean="0">
                  <a:solidFill>
                    <a:srgbClr val="C00000"/>
                  </a:solidFill>
                </a:rPr>
                <a:t>Prolongación </a:t>
              </a:r>
              <a:r>
                <a:rPr lang="es-ES" sz="1600" b="1" u="sng" dirty="0">
                  <a:solidFill>
                    <a:srgbClr val="C00000"/>
                  </a:solidFill>
                </a:rPr>
                <a:t>de </a:t>
              </a:r>
              <a:r>
                <a:rPr lang="es-ES" sz="1600" b="1" u="sng" dirty="0" smtClean="0">
                  <a:solidFill>
                    <a:srgbClr val="C00000"/>
                  </a:solidFill>
                </a:rPr>
                <a:t>actividad para los médicos </a:t>
              </a:r>
              <a:r>
                <a:rPr lang="es-ES" sz="1600" b="1" u="sng" dirty="0">
                  <a:solidFill>
                    <a:srgbClr val="C00000"/>
                  </a:solidFill>
                </a:rPr>
                <a:t>a partir de los 65 </a:t>
              </a:r>
              <a:r>
                <a:rPr lang="es-ES" sz="1600" b="1" u="sng" dirty="0" smtClean="0">
                  <a:solidFill>
                    <a:srgbClr val="C00000"/>
                  </a:solidFill>
                </a:rPr>
                <a:t>años hasta  los 70 años</a:t>
              </a:r>
              <a:r>
                <a:rPr lang="es-ES" sz="1400" dirty="0" smtClean="0">
                  <a:solidFill>
                    <a:srgbClr val="C00000"/>
                  </a:solidFill>
                </a:rPr>
                <a:t>, </a:t>
              </a:r>
              <a:r>
                <a:rPr lang="es-ES" sz="1400" dirty="0"/>
                <a:t>de manera </a:t>
              </a:r>
              <a:r>
                <a:rPr lang="es-ES" sz="1400" dirty="0" smtClean="0"/>
                <a:t>voluntaria y automática. </a:t>
              </a:r>
              <a:endParaRPr lang="es-ES" sz="1400" dirty="0"/>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44" y="4911347"/>
              <a:ext cx="743336" cy="494656"/>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345" y="4251324"/>
              <a:ext cx="628135" cy="628135"/>
            </a:xfrm>
            <a:prstGeom prst="rect">
              <a:avLst/>
            </a:prstGeom>
          </p:spPr>
        </p:pic>
        <p:pic>
          <p:nvPicPr>
            <p:cNvPr id="16" name="Imagen 15"/>
            <p:cNvPicPr>
              <a:picLocks noChangeAspect="1"/>
            </p:cNvPicPr>
            <p:nvPr/>
          </p:nvPicPr>
          <p:blipFill rotWithShape="1">
            <a:blip r:embed="rId5" cstate="print">
              <a:extLst>
                <a:ext uri="{28A0092B-C50C-407E-A947-70E740481C1C}">
                  <a14:useLocalDpi xmlns:a14="http://schemas.microsoft.com/office/drawing/2010/main" val="0"/>
                </a:ext>
              </a:extLst>
            </a:blip>
            <a:srcRect l="8835" t="19096" r="6355" b="17309"/>
            <a:stretch/>
          </p:blipFill>
          <p:spPr>
            <a:xfrm>
              <a:off x="343520" y="3115355"/>
              <a:ext cx="823784" cy="463568"/>
            </a:xfrm>
            <a:prstGeom prst="rect">
              <a:avLst/>
            </a:prstGeom>
          </p:spPr>
        </p:pic>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t="1344"/>
            <a:stretch/>
          </p:blipFill>
          <p:spPr>
            <a:xfrm>
              <a:off x="474480" y="3624796"/>
              <a:ext cx="561865" cy="554313"/>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184" y="2486838"/>
              <a:ext cx="1278457" cy="523879"/>
            </a:xfrm>
            <a:prstGeom prst="rect">
              <a:avLst/>
            </a:prstGeom>
          </p:spPr>
        </p:pic>
        <p:sp>
          <p:nvSpPr>
            <p:cNvPr id="19" name="Rectángulo 18"/>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pic>
          <p:nvPicPr>
            <p:cNvPr id="20" name="Imagen 19"/>
            <p:cNvPicPr>
              <a:picLocks noChangeAspect="1"/>
            </p:cNvPicPr>
            <p:nvPr/>
          </p:nvPicPr>
          <p:blipFill rotWithShape="1">
            <a:blip r:embed="rId8" cstate="print">
              <a:extLst>
                <a:ext uri="{28A0092B-C50C-407E-A947-70E740481C1C}">
                  <a14:useLocalDpi xmlns:a14="http://schemas.microsoft.com/office/drawing/2010/main" val="0"/>
                </a:ext>
              </a:extLst>
            </a:blip>
            <a:srcRect b="9473"/>
            <a:stretch/>
          </p:blipFill>
          <p:spPr>
            <a:xfrm>
              <a:off x="8401616" y="5688791"/>
              <a:ext cx="3014614" cy="1136878"/>
            </a:xfrm>
            <a:prstGeom prst="rect">
              <a:avLst/>
            </a:prstGeom>
          </p:spPr>
        </p:pic>
      </p:grpSp>
    </p:spTree>
    <p:extLst>
      <p:ext uri="{BB962C8B-B14F-4D97-AF65-F5344CB8AC3E}">
        <p14:creationId xmlns:p14="http://schemas.microsoft.com/office/powerpoint/2010/main" val="272857038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9"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81168" y="322593"/>
            <a:ext cx="9733627" cy="3416320"/>
          </a:xfrm>
          <a:prstGeom prst="rect">
            <a:avLst/>
          </a:prstGeom>
        </p:spPr>
        <p:txBody>
          <a:bodyPr wrap="none">
            <a:spAutoFit/>
          </a:bodyPr>
          <a:lstStyle/>
          <a:p>
            <a:pPr algn="ctr"/>
            <a:r>
              <a:rPr lang="es-ES" sz="7200" b="1" dirty="0" smtClean="0">
                <a:solidFill>
                  <a:schemeClr val="accent6">
                    <a:lumMod val="75000"/>
                  </a:schemeClr>
                </a:solidFill>
              </a:rPr>
              <a:t>Próximo</a:t>
            </a:r>
            <a:r>
              <a:rPr lang="es-ES" sz="7200" b="1" dirty="0" smtClean="0">
                <a:solidFill>
                  <a:schemeClr val="accent6">
                    <a:lumMod val="50000"/>
                  </a:schemeClr>
                </a:solidFill>
              </a:rPr>
              <a:t> </a:t>
            </a:r>
            <a:r>
              <a:rPr lang="es-ES" sz="7200" b="1" dirty="0" smtClean="0">
                <a:solidFill>
                  <a:srgbClr val="E67300"/>
                </a:solidFill>
              </a:rPr>
              <a:t>lunes </a:t>
            </a:r>
            <a:r>
              <a:rPr lang="es-ES" sz="7200" b="1" dirty="0" smtClean="0">
                <a:solidFill>
                  <a:srgbClr val="E67300"/>
                </a:solidFill>
              </a:rPr>
              <a:t>8 </a:t>
            </a:r>
            <a:r>
              <a:rPr lang="es-ES" sz="7200" b="1" dirty="0" smtClean="0">
                <a:solidFill>
                  <a:srgbClr val="E67300"/>
                </a:solidFill>
              </a:rPr>
              <a:t>de </a:t>
            </a:r>
            <a:r>
              <a:rPr lang="es-ES" sz="7200" b="1" dirty="0" smtClean="0">
                <a:solidFill>
                  <a:srgbClr val="E67300"/>
                </a:solidFill>
              </a:rPr>
              <a:t>mayo</a:t>
            </a:r>
            <a:endParaRPr lang="es-ES" sz="7200" b="1" dirty="0" smtClean="0">
              <a:solidFill>
                <a:srgbClr val="E67300"/>
              </a:solidFill>
            </a:endParaRPr>
          </a:p>
          <a:p>
            <a:pPr algn="ctr"/>
            <a:r>
              <a:rPr lang="es-ES" sz="7200" b="1" dirty="0" smtClean="0">
                <a:solidFill>
                  <a:schemeClr val="accent6">
                    <a:lumMod val="75000"/>
                  </a:schemeClr>
                </a:solidFill>
              </a:rPr>
              <a:t>Nueva jornada de huelga</a:t>
            </a:r>
          </a:p>
          <a:p>
            <a:pPr algn="ctr"/>
            <a:r>
              <a:rPr lang="es-ES" sz="7200" b="1" dirty="0" smtClean="0">
                <a:solidFill>
                  <a:schemeClr val="accent6">
                    <a:lumMod val="75000"/>
                  </a:schemeClr>
                </a:solidFill>
              </a:rPr>
              <a:t>Porque…</a:t>
            </a:r>
            <a:endParaRPr lang="es-ES" sz="7200" b="1" dirty="0">
              <a:solidFill>
                <a:schemeClr val="accent6">
                  <a:lumMod val="75000"/>
                </a:schemeClr>
              </a:solidFill>
            </a:endParaRPr>
          </a:p>
        </p:txBody>
      </p:sp>
      <p:sp>
        <p:nvSpPr>
          <p:cNvPr id="3" name="Rectángulo 2"/>
          <p:cNvSpPr/>
          <p:nvPr/>
        </p:nvSpPr>
        <p:spPr>
          <a:xfrm>
            <a:off x="3567598" y="3663728"/>
            <a:ext cx="4960766" cy="1200329"/>
          </a:xfrm>
          <a:prstGeom prst="rect">
            <a:avLst/>
          </a:prstGeom>
        </p:spPr>
        <p:txBody>
          <a:bodyPr wrap="square">
            <a:spAutoFit/>
          </a:bodyPr>
          <a:lstStyle/>
          <a:p>
            <a:pPr algn="ctr"/>
            <a:r>
              <a:rPr lang="es-ES" sz="7200" b="1" dirty="0">
                <a:solidFill>
                  <a:srgbClr val="E67300"/>
                </a:solidFill>
              </a:rPr>
              <a:t>#</a:t>
            </a:r>
            <a:r>
              <a:rPr lang="es-ES" sz="7200" b="1" dirty="0" err="1">
                <a:solidFill>
                  <a:srgbClr val="E67300"/>
                </a:solidFill>
              </a:rPr>
              <a:t>hayrazones</a:t>
            </a:r>
            <a:endParaRPr lang="es-ES" sz="7200" b="1" dirty="0">
              <a:solidFill>
                <a:srgbClr val="E67300"/>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861" y="5564808"/>
            <a:ext cx="3014614" cy="1255851"/>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7" y="4788872"/>
            <a:ext cx="5877330" cy="2069128"/>
          </a:xfrm>
          <a:prstGeom prst="rect">
            <a:avLst/>
          </a:prstGeom>
        </p:spPr>
      </p:pic>
    </p:spTree>
    <p:extLst>
      <p:ext uri="{BB962C8B-B14F-4D97-AF65-F5344CB8AC3E}">
        <p14:creationId xmlns:p14="http://schemas.microsoft.com/office/powerpoint/2010/main" val="67389786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02020" y="189061"/>
            <a:ext cx="12502836" cy="6548088"/>
            <a:chOff x="-302020" y="189061"/>
            <a:chExt cx="12502836" cy="6548088"/>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649" y="5534398"/>
              <a:ext cx="2360398" cy="1202751"/>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111" y="4178176"/>
              <a:ext cx="1254915" cy="765192"/>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75321">
              <a:off x="3732840" y="4130486"/>
              <a:ext cx="3353603" cy="2272115"/>
            </a:xfrm>
            <a:prstGeom prst="rect">
              <a:avLst/>
            </a:prstGeom>
          </p:spPr>
        </p:pic>
        <p:sp>
          <p:nvSpPr>
            <p:cNvPr id="7" name="Rectángulo 6"/>
            <p:cNvSpPr/>
            <p:nvPr/>
          </p:nvSpPr>
          <p:spPr>
            <a:xfrm>
              <a:off x="187697" y="2348758"/>
              <a:ext cx="4829146" cy="1538883"/>
            </a:xfrm>
            <a:prstGeom prst="rect">
              <a:avLst/>
            </a:prstGeom>
            <a:solidFill>
              <a:schemeClr val="accent4">
                <a:lumMod val="20000"/>
                <a:lumOff val="80000"/>
              </a:schemeClr>
            </a:solidFill>
            <a:effectLst>
              <a:glow rad="228600">
                <a:schemeClr val="accent2">
                  <a:satMod val="175000"/>
                  <a:alpha val="40000"/>
                </a:schemeClr>
              </a:glow>
              <a:outerShdw blurRad="50800" dist="38100" dir="2700000" algn="tl" rotWithShape="0">
                <a:prstClr val="black">
                  <a:alpha val="40000"/>
                </a:prstClr>
              </a:outerShdw>
            </a:effectLst>
          </p:spPr>
          <p:txBody>
            <a:bodyPr wrap="square">
              <a:spAutoFit/>
            </a:bodyPr>
            <a:lstStyle/>
            <a:p>
              <a:pPr marL="285750" indent="-285750">
                <a:buFont typeface="Wingdings" panose="05000000000000000000" pitchFamily="2" charset="2"/>
                <a:buChar char="ü"/>
              </a:pPr>
              <a:r>
                <a:rPr lang="es-ES" sz="1400" dirty="0" smtClean="0"/>
                <a:t> Tras ser la </a:t>
              </a:r>
              <a:r>
                <a:rPr lang="es-ES" sz="1600" b="1" u="sng" dirty="0" smtClean="0">
                  <a:solidFill>
                    <a:srgbClr val="C00000"/>
                  </a:solidFill>
                </a:rPr>
                <a:t>13ª Comunidad que las implanta</a:t>
              </a:r>
              <a:r>
                <a:rPr lang="es-ES" sz="1600" b="1" dirty="0" smtClean="0">
                  <a:solidFill>
                    <a:srgbClr val="C00000"/>
                  </a:solidFill>
                </a:rPr>
                <a:t> </a:t>
              </a:r>
              <a:r>
                <a:rPr lang="es-ES" sz="1400" dirty="0" smtClean="0"/>
                <a:t>(de 17 Autonomías) se nos brinda a cómodos plazos en </a:t>
              </a:r>
              <a:r>
                <a:rPr lang="es-ES" sz="1600" b="1" u="sng" dirty="0" smtClean="0">
                  <a:solidFill>
                    <a:srgbClr val="C00000"/>
                  </a:solidFill>
                </a:rPr>
                <a:t>2 años</a:t>
              </a:r>
              <a:r>
                <a:rPr lang="es-ES" sz="1600" dirty="0" smtClean="0">
                  <a:solidFill>
                    <a:srgbClr val="C00000"/>
                  </a:solidFill>
                </a:rPr>
                <a:t>.</a:t>
              </a:r>
              <a:endParaRPr lang="es-ES" sz="1600" u="sng" dirty="0" smtClean="0">
                <a:solidFill>
                  <a:srgbClr val="C00000"/>
                </a:solidFill>
              </a:endParaRPr>
            </a:p>
            <a:p>
              <a:pPr marL="285750" indent="-285750">
                <a:buFont typeface="Wingdings" panose="05000000000000000000" pitchFamily="2" charset="2"/>
                <a:buChar char="ü"/>
              </a:pPr>
              <a:r>
                <a:rPr lang="es-ES" sz="1400" dirty="0" smtClean="0"/>
                <a:t>La van a aplicar </a:t>
              </a:r>
              <a:r>
                <a:rPr lang="es-ES" sz="1600" b="1" u="sng" dirty="0" smtClean="0">
                  <a:solidFill>
                    <a:srgbClr val="C00000"/>
                  </a:solidFill>
                </a:rPr>
                <a:t>aumentando exclusivamente</a:t>
              </a:r>
              <a:r>
                <a:rPr lang="es-ES" sz="1600" b="1" dirty="0" smtClean="0">
                  <a:solidFill>
                    <a:srgbClr val="C00000"/>
                  </a:solidFill>
                </a:rPr>
                <a:t> </a:t>
              </a:r>
              <a:r>
                <a:rPr lang="es-ES" sz="1400" dirty="0" smtClean="0"/>
                <a:t>el número de </a:t>
              </a:r>
              <a:r>
                <a:rPr lang="es-ES" sz="1600" b="1" u="sng" dirty="0" smtClean="0">
                  <a:solidFill>
                    <a:srgbClr val="C00000"/>
                  </a:solidFill>
                </a:rPr>
                <a:t>días de libre disposición</a:t>
              </a:r>
              <a:r>
                <a:rPr lang="es-ES" sz="1600" dirty="0" smtClean="0">
                  <a:solidFill>
                    <a:srgbClr val="C00000"/>
                  </a:solidFill>
                </a:rPr>
                <a:t>.</a:t>
              </a:r>
            </a:p>
            <a:p>
              <a:pPr marL="285750" indent="-285750">
                <a:buFont typeface="Wingdings" panose="05000000000000000000" pitchFamily="2" charset="2"/>
                <a:buChar char="ü"/>
              </a:pPr>
              <a:r>
                <a:rPr lang="es-ES" sz="1600" b="1" u="sng" dirty="0" smtClean="0">
                  <a:solidFill>
                    <a:srgbClr val="C00000"/>
                  </a:solidFill>
                </a:rPr>
                <a:t>No afectará a la JORNADA DEL SABADO</a:t>
              </a:r>
              <a:r>
                <a:rPr lang="es-ES" sz="1600" dirty="0" smtClean="0">
                  <a:solidFill>
                    <a:srgbClr val="C00000"/>
                  </a:solidFill>
                </a:rPr>
                <a:t>, </a:t>
              </a:r>
              <a:r>
                <a:rPr lang="es-ES" sz="1400" dirty="0" smtClean="0"/>
                <a:t>tal y como reclamaba el Sindicato Médico.</a:t>
              </a:r>
              <a:endParaRPr lang="es-ES" sz="1400" dirty="0"/>
            </a:p>
          </p:txBody>
        </p:sp>
        <p:sp>
          <p:nvSpPr>
            <p:cNvPr id="8" name="CuadroTexto 7"/>
            <p:cNvSpPr txBox="1"/>
            <p:nvPr/>
          </p:nvSpPr>
          <p:spPr>
            <a:xfrm>
              <a:off x="6225922" y="2348758"/>
              <a:ext cx="5776610" cy="1938992"/>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marL="285750" indent="-285750">
                <a:buFont typeface="Wingdings" panose="05000000000000000000" pitchFamily="2" charset="2"/>
                <a:buChar char="ü"/>
              </a:pPr>
              <a:r>
                <a:rPr lang="es-ES" sz="1400" dirty="0" smtClean="0"/>
                <a:t>Claro que estamos a favor de la jornadas de 35 horas. De hecho era la </a:t>
              </a:r>
              <a:r>
                <a:rPr lang="es-ES" sz="1600" b="1" u="sng" dirty="0" smtClean="0">
                  <a:solidFill>
                    <a:srgbClr val="C00000"/>
                  </a:solidFill>
                </a:rPr>
                <a:t>PRIMERA REIVINDICACION</a:t>
              </a:r>
              <a:r>
                <a:rPr lang="es-ES" sz="1600" b="1" dirty="0" smtClean="0">
                  <a:solidFill>
                    <a:srgbClr val="C00000"/>
                  </a:solidFill>
                </a:rPr>
                <a:t> </a:t>
              </a:r>
              <a:r>
                <a:rPr lang="es-ES" sz="1400" dirty="0" smtClean="0"/>
                <a:t>presentada en la convocatoria de huelga.</a:t>
              </a:r>
            </a:p>
            <a:p>
              <a:pPr marL="285750" indent="-285750">
                <a:buFont typeface="Wingdings" panose="05000000000000000000" pitchFamily="2" charset="2"/>
                <a:buChar char="ü"/>
              </a:pPr>
              <a:r>
                <a:rPr lang="es-ES" sz="1400" dirty="0" smtClean="0"/>
                <a:t>¿Por qué los médicos valencianos hemos de </a:t>
              </a:r>
              <a:r>
                <a:rPr lang="es-ES" sz="1600" b="1" u="sng" dirty="0" smtClean="0">
                  <a:solidFill>
                    <a:srgbClr val="C00000"/>
                  </a:solidFill>
                </a:rPr>
                <a:t>esperar 2 años</a:t>
              </a:r>
              <a:r>
                <a:rPr lang="es-ES" sz="1600" b="1" dirty="0" smtClean="0">
                  <a:solidFill>
                    <a:srgbClr val="C00000"/>
                  </a:solidFill>
                </a:rPr>
                <a:t> </a:t>
              </a:r>
              <a:r>
                <a:rPr lang="es-ES" sz="1400" dirty="0" smtClean="0"/>
                <a:t>a que se implante, cuando 12 de las 17 Comunidades Autónomas ya lo tienen implantado?</a:t>
              </a:r>
            </a:p>
            <a:p>
              <a:pPr marL="285750" indent="-285750">
                <a:buFont typeface="Wingdings" panose="05000000000000000000" pitchFamily="2" charset="2"/>
                <a:buChar char="ü"/>
              </a:pPr>
              <a:r>
                <a:rPr lang="es-ES" sz="1400" dirty="0" smtClean="0"/>
                <a:t>Exigimos que la jornada de 35 horas sea de 7 horas de </a:t>
              </a:r>
              <a:r>
                <a:rPr lang="es-ES" sz="1600" b="1" u="sng" dirty="0" smtClean="0">
                  <a:solidFill>
                    <a:srgbClr val="C00000"/>
                  </a:solidFill>
                </a:rPr>
                <a:t>lunes a viernes</a:t>
              </a:r>
              <a:r>
                <a:rPr lang="es-ES" sz="1600" dirty="0" smtClean="0">
                  <a:solidFill>
                    <a:srgbClr val="C00000"/>
                  </a:solidFill>
                </a:rPr>
                <a:t>.</a:t>
              </a:r>
              <a:r>
                <a:rPr lang="es-ES" sz="1600" u="sng" dirty="0">
                  <a:solidFill>
                    <a:srgbClr val="C00000"/>
                  </a:solidFill>
                </a:rPr>
                <a:t> </a:t>
              </a:r>
              <a:endParaRPr lang="es-ES" sz="1600" u="sng" dirty="0" smtClean="0">
                <a:solidFill>
                  <a:srgbClr val="C00000"/>
                </a:solidFill>
              </a:endParaRPr>
            </a:p>
            <a:p>
              <a:pPr marL="285750" indent="-285750">
                <a:buFont typeface="Wingdings" panose="05000000000000000000" pitchFamily="2" charset="2"/>
                <a:buChar char="ü"/>
              </a:pPr>
              <a:r>
                <a:rPr lang="es-ES" sz="1400" dirty="0" smtClean="0"/>
                <a:t>Exigimos que el </a:t>
              </a:r>
              <a:r>
                <a:rPr lang="es-ES" sz="1600" b="1" u="sng" dirty="0" smtClean="0">
                  <a:solidFill>
                    <a:srgbClr val="C00000"/>
                  </a:solidFill>
                </a:rPr>
                <a:t>sábado también tenga el tratamiento de festivo</a:t>
              </a:r>
              <a:r>
                <a:rPr lang="es-ES" sz="1600" b="1" dirty="0" smtClean="0">
                  <a:solidFill>
                    <a:srgbClr val="C00000"/>
                  </a:solidFill>
                </a:rPr>
                <a:t> </a:t>
              </a:r>
              <a:r>
                <a:rPr lang="es-ES" sz="1400" dirty="0" smtClean="0"/>
                <a:t>y la guardia sea de 24 horas.</a:t>
              </a:r>
              <a:endParaRPr lang="es-ES" sz="1400" dirty="0"/>
            </a:p>
          </p:txBody>
        </p:sp>
        <p:grpSp>
          <p:nvGrpSpPr>
            <p:cNvPr id="16" name="Grupo 15"/>
            <p:cNvGrpSpPr/>
            <p:nvPr/>
          </p:nvGrpSpPr>
          <p:grpSpPr>
            <a:xfrm>
              <a:off x="-108294" y="189061"/>
              <a:ext cx="10678629" cy="2076303"/>
              <a:chOff x="-108294" y="189061"/>
              <a:chExt cx="10678629" cy="2076303"/>
            </a:xfrm>
          </p:grpSpPr>
          <p:grpSp>
            <p:nvGrpSpPr>
              <p:cNvPr id="15" name="Grupo 14"/>
              <p:cNvGrpSpPr/>
              <p:nvPr/>
            </p:nvGrpSpPr>
            <p:grpSpPr>
              <a:xfrm>
                <a:off x="-108294" y="189061"/>
                <a:ext cx="8605310" cy="1381751"/>
                <a:chOff x="-108294" y="189061"/>
                <a:chExt cx="8605310" cy="1381751"/>
              </a:xfrm>
            </p:grpSpPr>
            <p:sp>
              <p:nvSpPr>
                <p:cNvPr id="10" name="CuadroTexto 9"/>
                <p:cNvSpPr txBox="1"/>
                <p:nvPr/>
              </p:nvSpPr>
              <p:spPr>
                <a:xfrm>
                  <a:off x="-108294" y="189061"/>
                  <a:ext cx="184731" cy="646331"/>
                </a:xfrm>
                <a:prstGeom prst="rect">
                  <a:avLst/>
                </a:prstGeom>
                <a:noFill/>
              </p:spPr>
              <p:txBody>
                <a:bodyPr wrap="none" rtlCol="0">
                  <a:spAutoFit/>
                </a:bodyPr>
                <a:lstStyle/>
                <a:p>
                  <a:endParaRPr lang="es-ES" sz="3600" b="1" dirty="0">
                    <a:ln w="0"/>
                    <a:solidFill>
                      <a:schemeClr val="accent6">
                        <a:lumMod val="50000"/>
                      </a:schemeClr>
                    </a:solidFill>
                    <a:effectLst>
                      <a:reflection blurRad="6350" stA="53000" endA="300" endPos="35500" dir="5400000" sy="-90000" algn="bl" rotWithShape="0"/>
                    </a:effectLst>
                  </a:endParaRPr>
                </a:p>
              </p:txBody>
            </p:sp>
            <p:sp>
              <p:nvSpPr>
                <p:cNvPr id="11" name="Rectángulo 10"/>
                <p:cNvSpPr/>
                <p:nvPr/>
              </p:nvSpPr>
              <p:spPr>
                <a:xfrm>
                  <a:off x="3284563" y="862926"/>
                  <a:ext cx="5212453" cy="707886"/>
                </a:xfrm>
                <a:prstGeom prst="rect">
                  <a:avLst/>
                </a:prstGeom>
              </p:spPr>
              <p:txBody>
                <a:bodyPr wrap="none">
                  <a:spAutoFit/>
                </a:bodyPr>
                <a:lstStyle/>
                <a:p>
                  <a:pPr algn="ctr"/>
                  <a:r>
                    <a:rPr lang="es-ES" sz="4000" b="1" dirty="0" smtClean="0">
                      <a:solidFill>
                        <a:srgbClr val="E67300"/>
                      </a:solidFill>
                    </a:rPr>
                    <a:t>JORNADA DE 35 HORAS</a:t>
                  </a:r>
                </a:p>
              </p:txBody>
            </p:sp>
          </p:grpSp>
          <p:sp>
            <p:nvSpPr>
              <p:cNvPr id="14" name="CuadroTexto 13"/>
              <p:cNvSpPr txBox="1"/>
              <p:nvPr/>
            </p:nvSpPr>
            <p:spPr>
              <a:xfrm>
                <a:off x="1321649" y="1803699"/>
                <a:ext cx="9248686" cy="461665"/>
              </a:xfrm>
              <a:prstGeom prst="rect">
                <a:avLst/>
              </a:prstGeom>
              <a:noFill/>
            </p:spPr>
            <p:txBody>
              <a:bodyPr wrap="non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0031" y="5478977"/>
              <a:ext cx="3014614" cy="1255851"/>
            </a:xfrm>
            <a:prstGeom prst="rect">
              <a:avLst/>
            </a:prstGeom>
          </p:spPr>
        </p:pic>
        <p:sp>
          <p:nvSpPr>
            <p:cNvPr id="9" name="Rectángulo 8"/>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sp>
          <p:nvSpPr>
            <p:cNvPr id="3" name="CuadroTexto 2"/>
            <p:cNvSpPr txBox="1"/>
            <p:nvPr/>
          </p:nvSpPr>
          <p:spPr>
            <a:xfrm>
              <a:off x="4819136" y="4869142"/>
              <a:ext cx="668773" cy="230832"/>
            </a:xfrm>
            <a:prstGeom prst="rect">
              <a:avLst/>
            </a:prstGeom>
            <a:noFill/>
          </p:spPr>
          <p:txBody>
            <a:bodyPr wrap="none" rtlCol="0">
              <a:spAutoFit/>
            </a:bodyPr>
            <a:lstStyle/>
            <a:p>
              <a:r>
                <a:rPr lang="es-ES" sz="900" b="1" dirty="0" smtClean="0">
                  <a:solidFill>
                    <a:schemeClr val="accent6">
                      <a:lumMod val="75000"/>
                    </a:schemeClr>
                  </a:solidFill>
                </a:rPr>
                <a:t>1 de Junio</a:t>
              </a:r>
              <a:endParaRPr lang="es-ES" sz="900" b="1" dirty="0">
                <a:solidFill>
                  <a:schemeClr val="accent6">
                    <a:lumMod val="75000"/>
                  </a:schemeClr>
                </a:solidFill>
              </a:endParaRPr>
            </a:p>
          </p:txBody>
        </p:sp>
      </p:grpSp>
    </p:spTree>
    <p:extLst>
      <p:ext uri="{BB962C8B-B14F-4D97-AF65-F5344CB8AC3E}">
        <p14:creationId xmlns:p14="http://schemas.microsoft.com/office/powerpoint/2010/main" val="688636526"/>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8294" y="189061"/>
            <a:ext cx="12110825" cy="6668458"/>
            <a:chOff x="-108294" y="189061"/>
            <a:chExt cx="12110825" cy="6668458"/>
          </a:xfrm>
        </p:grpSpPr>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63183" t="32318" r="10821" b="5158"/>
            <a:stretch/>
          </p:blipFill>
          <p:spPr>
            <a:xfrm>
              <a:off x="5276878" y="2422983"/>
              <a:ext cx="949813" cy="2339547"/>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1242" t="28108" r="84651" b="13273"/>
            <a:stretch/>
          </p:blipFill>
          <p:spPr>
            <a:xfrm rot="20671959">
              <a:off x="5383778" y="3398643"/>
              <a:ext cx="776929" cy="3033125"/>
            </a:xfrm>
            <a:prstGeom prst="rect">
              <a:avLst/>
            </a:prstGeom>
          </p:spPr>
        </p:pic>
        <p:sp>
          <p:nvSpPr>
            <p:cNvPr id="7" name="Rectángulo 6"/>
            <p:cNvSpPr/>
            <p:nvPr/>
          </p:nvSpPr>
          <p:spPr>
            <a:xfrm>
              <a:off x="187697" y="2348758"/>
              <a:ext cx="4829146" cy="2862322"/>
            </a:xfrm>
            <a:prstGeom prst="rect">
              <a:avLst/>
            </a:prstGeom>
            <a:solidFill>
              <a:schemeClr val="accent4">
                <a:lumMod val="20000"/>
                <a:lumOff val="80000"/>
              </a:schemeClr>
            </a:solidFill>
            <a:effectLst>
              <a:glow rad="228600">
                <a:schemeClr val="accent2">
                  <a:satMod val="175000"/>
                  <a:alpha val="40000"/>
                </a:schemeClr>
              </a:glow>
              <a:outerShdw blurRad="50800" dist="38100" dir="2700000" algn="tl" rotWithShape="0">
                <a:prstClr val="black">
                  <a:alpha val="40000"/>
                </a:prstClr>
              </a:outerShdw>
            </a:effectLst>
          </p:spPr>
          <p:txBody>
            <a:bodyPr wrap="square">
              <a:spAutoFit/>
            </a:bodyPr>
            <a:lstStyle/>
            <a:p>
              <a:pPr marL="285750" indent="-285750">
                <a:buFont typeface="Wingdings" panose="05000000000000000000" pitchFamily="2" charset="2"/>
                <a:buChar char="ü"/>
              </a:pPr>
              <a:r>
                <a:rPr lang="es-ES" sz="1400" dirty="0" smtClean="0"/>
                <a:t> Se establece un </a:t>
              </a:r>
              <a:r>
                <a:rPr lang="es-ES" sz="1600" b="1" u="sng" dirty="0" smtClean="0">
                  <a:solidFill>
                    <a:srgbClr val="C00000"/>
                  </a:solidFill>
                </a:rPr>
                <a:t>límite </a:t>
              </a:r>
              <a:r>
                <a:rPr lang="es-ES" sz="1600" b="1" u="sng" dirty="0">
                  <a:solidFill>
                    <a:srgbClr val="C00000"/>
                  </a:solidFill>
                </a:rPr>
                <a:t>en las agendas</a:t>
              </a:r>
              <a:r>
                <a:rPr lang="es-ES" sz="1600" b="1" dirty="0">
                  <a:solidFill>
                    <a:srgbClr val="C00000"/>
                  </a:solidFill>
                </a:rPr>
                <a:t> </a:t>
              </a:r>
              <a:r>
                <a:rPr lang="es-ES" sz="1400" dirty="0"/>
                <a:t>de medicina de familia de </a:t>
              </a:r>
              <a:r>
                <a:rPr lang="es-ES" sz="1600" b="1" dirty="0">
                  <a:solidFill>
                    <a:srgbClr val="C00000"/>
                  </a:solidFill>
                </a:rPr>
                <a:t>35 </a:t>
              </a:r>
              <a:r>
                <a:rPr lang="es-ES" sz="1400" dirty="0" smtClean="0"/>
                <a:t>citas y para </a:t>
              </a:r>
              <a:r>
                <a:rPr lang="es-ES" sz="1400" dirty="0"/>
                <a:t>pediatría de AP </a:t>
              </a:r>
              <a:r>
                <a:rPr lang="es-ES" sz="1400" dirty="0" smtClean="0"/>
                <a:t>de </a:t>
              </a:r>
              <a:r>
                <a:rPr lang="es-ES" sz="1600" b="1" dirty="0">
                  <a:solidFill>
                    <a:srgbClr val="C00000"/>
                  </a:solidFill>
                </a:rPr>
                <a:t>28</a:t>
              </a:r>
              <a:r>
                <a:rPr lang="es-ES" sz="1400" dirty="0"/>
                <a:t> citas. </a:t>
              </a:r>
            </a:p>
            <a:p>
              <a:pPr marL="285750" indent="-285750">
                <a:buFont typeface="Wingdings" panose="05000000000000000000" pitchFamily="2" charset="2"/>
                <a:buChar char="ü"/>
              </a:pPr>
              <a:r>
                <a:rPr lang="es-ES" sz="1400" b="0" i="0" u="none" strike="noStrike" baseline="0" dirty="0" smtClean="0">
                  <a:solidFill>
                    <a:srgbClr val="000000"/>
                  </a:solidFill>
                </a:rPr>
                <a:t>El mecanismo de gestión de las </a:t>
              </a:r>
              <a:r>
                <a:rPr lang="es-ES" sz="1600" b="1" i="0" u="sng" strike="noStrike" baseline="0" dirty="0" smtClean="0">
                  <a:solidFill>
                    <a:srgbClr val="C00000"/>
                  </a:solidFill>
                </a:rPr>
                <a:t>consultas excedentes</a:t>
              </a:r>
              <a:r>
                <a:rPr lang="es-ES" sz="1600" b="1" i="0" strike="noStrike" baseline="0" dirty="0" smtClean="0">
                  <a:solidFill>
                    <a:srgbClr val="C00000"/>
                  </a:solidFill>
                </a:rPr>
                <a:t> </a:t>
              </a:r>
              <a:r>
                <a:rPr lang="es-ES" sz="1400" b="0" i="0" u="none" strike="noStrike" baseline="0" dirty="0" smtClean="0">
                  <a:solidFill>
                    <a:srgbClr val="000000"/>
                  </a:solidFill>
                </a:rPr>
                <a:t>(a partir 36 y 29) se hará con</a:t>
              </a:r>
              <a:r>
                <a:rPr lang="es-ES" sz="1400" b="0" i="0" u="none" strike="noStrike" dirty="0" smtClean="0">
                  <a:solidFill>
                    <a:srgbClr val="000000"/>
                  </a:solidFill>
                </a:rPr>
                <a:t> </a:t>
              </a:r>
              <a:r>
                <a:rPr lang="es-ES" sz="1400" b="0" i="0" u="none" strike="noStrike" baseline="0" dirty="0" smtClean="0">
                  <a:solidFill>
                    <a:srgbClr val="000000"/>
                  </a:solidFill>
                </a:rPr>
                <a:t>las siguientes</a:t>
              </a:r>
              <a:r>
                <a:rPr lang="es-ES" sz="1400" b="0" i="0" u="none" strike="noStrike" dirty="0" smtClean="0">
                  <a:solidFill>
                    <a:srgbClr val="000000"/>
                  </a:solidFill>
                </a:rPr>
                <a:t> </a:t>
              </a:r>
              <a:r>
                <a:rPr lang="es-ES" sz="1400" b="0" i="0" u="none" strike="noStrike" baseline="0" dirty="0" smtClean="0">
                  <a:solidFill>
                    <a:srgbClr val="000000"/>
                  </a:solidFill>
                </a:rPr>
                <a:t>modalidades: </a:t>
              </a:r>
            </a:p>
            <a:p>
              <a:pPr marL="742950" lvl="1" indent="-285750">
                <a:buFont typeface="Wingdings" panose="05000000000000000000" pitchFamily="2" charset="2"/>
                <a:buChar char="Ø"/>
              </a:pPr>
              <a:endParaRPr lang="es-ES" sz="1400" b="0" i="0" u="none" strike="noStrike" baseline="0" dirty="0" smtClean="0">
                <a:solidFill>
                  <a:srgbClr val="000000"/>
                </a:solidFill>
              </a:endParaRPr>
            </a:p>
            <a:p>
              <a:pPr marL="742950" lvl="1" indent="-285750">
                <a:buFont typeface="Wingdings" panose="05000000000000000000" pitchFamily="2" charset="2"/>
                <a:buChar char="Ø"/>
              </a:pPr>
              <a:r>
                <a:rPr lang="es-ES" sz="1400" b="0" i="0" u="none" strike="noStrike" baseline="0" dirty="0" smtClean="0">
                  <a:solidFill>
                    <a:srgbClr val="000000"/>
                  </a:solidFill>
                </a:rPr>
                <a:t>Se realizará un </a:t>
              </a:r>
              <a:r>
                <a:rPr lang="es-ES" sz="1600" b="1" i="0" u="sng" strike="noStrike" baseline="0" dirty="0" smtClean="0">
                  <a:solidFill>
                    <a:srgbClr val="C00000"/>
                  </a:solidFill>
                </a:rPr>
                <a:t>módulo</a:t>
              </a:r>
              <a:r>
                <a:rPr lang="es-ES" sz="1400" b="0" i="0" u="none" strike="noStrike" baseline="0" dirty="0" smtClean="0">
                  <a:solidFill>
                    <a:srgbClr val="000000"/>
                  </a:solidFill>
                </a:rPr>
                <a:t> para cubrir la demanda sobrevenida del día. Sin definir,</a:t>
              </a:r>
              <a:r>
                <a:rPr lang="es-ES" sz="1400" b="0" i="0" u="none" strike="noStrike" dirty="0" smtClean="0">
                  <a:solidFill>
                    <a:srgbClr val="000000"/>
                  </a:solidFill>
                </a:rPr>
                <a:t> horarios, pago, ni número de pacientes a incluir.</a:t>
              </a:r>
              <a:endParaRPr lang="es-ES" sz="1400" b="0" i="0" u="none" strike="noStrike" baseline="0" dirty="0" smtClean="0">
                <a:solidFill>
                  <a:srgbClr val="000000"/>
                </a:solidFill>
              </a:endParaRPr>
            </a:p>
            <a:p>
              <a:pPr marL="742950" lvl="1" indent="-285750">
                <a:buFont typeface="Wingdings" panose="05000000000000000000" pitchFamily="2" charset="2"/>
                <a:buChar char="Ø"/>
              </a:pPr>
              <a:r>
                <a:rPr lang="es-ES" sz="1600" b="1" i="0" u="sng" strike="noStrike" baseline="0" dirty="0" smtClean="0">
                  <a:solidFill>
                    <a:srgbClr val="C00000"/>
                  </a:solidFill>
                </a:rPr>
                <a:t>Liberación de algún profesional rotatorio</a:t>
              </a:r>
              <a:r>
                <a:rPr lang="es-ES" sz="1600" b="0" i="0" strike="noStrike" baseline="0" dirty="0" smtClean="0">
                  <a:solidFill>
                    <a:srgbClr val="C00000"/>
                  </a:solidFill>
                </a:rPr>
                <a:t> </a:t>
              </a:r>
              <a:r>
                <a:rPr lang="es-ES" sz="1400" b="0" i="0" u="none" strike="noStrike" baseline="0" dirty="0" smtClean="0">
                  <a:solidFill>
                    <a:srgbClr val="000000"/>
                  </a:solidFill>
                </a:rPr>
                <a:t>para asumir los módulos de demora. Sin definir como se cubre su propia demanda y las condiciones. </a:t>
              </a:r>
            </a:p>
            <a:p>
              <a:pPr marL="742950" lvl="1" indent="-285750">
                <a:buFont typeface="Wingdings" panose="05000000000000000000" pitchFamily="2" charset="2"/>
                <a:buChar char="Ø"/>
              </a:pPr>
              <a:r>
                <a:rPr lang="es-ES" sz="1400" i="0" u="none" strike="noStrike" baseline="0" dirty="0" smtClean="0">
                  <a:solidFill>
                    <a:srgbClr val="000000"/>
                  </a:solidFill>
                </a:rPr>
                <a:t>Creación</a:t>
              </a:r>
              <a:r>
                <a:rPr lang="es-ES" sz="1400" i="0" u="none" strike="noStrike" dirty="0" smtClean="0">
                  <a:solidFill>
                    <a:srgbClr val="000000"/>
                  </a:solidFill>
                </a:rPr>
                <a:t> de </a:t>
              </a:r>
              <a:r>
                <a:rPr lang="es-ES" sz="1600" b="1" i="0" u="sng" strike="noStrike" baseline="0" dirty="0" smtClean="0">
                  <a:solidFill>
                    <a:srgbClr val="C00000"/>
                  </a:solidFill>
                </a:rPr>
                <a:t>plazas que no lleva asignado cupo</a:t>
              </a:r>
              <a:r>
                <a:rPr lang="es-ES" sz="1400" b="0" i="0" u="none" strike="noStrike" baseline="0" dirty="0" smtClean="0">
                  <a:solidFill>
                    <a:srgbClr val="C00000"/>
                  </a:solidFill>
                </a:rPr>
                <a:t>.</a:t>
              </a:r>
              <a:r>
                <a:rPr lang="es-ES" sz="1400" b="0" i="0" u="none" strike="noStrike" baseline="0" dirty="0" smtClean="0">
                  <a:solidFill>
                    <a:srgbClr val="000000"/>
                  </a:solidFill>
                </a:rPr>
                <a:t> </a:t>
              </a:r>
            </a:p>
          </p:txBody>
        </p:sp>
        <p:sp>
          <p:nvSpPr>
            <p:cNvPr id="8" name="CuadroTexto 7"/>
            <p:cNvSpPr txBox="1"/>
            <p:nvPr/>
          </p:nvSpPr>
          <p:spPr>
            <a:xfrm>
              <a:off x="6394971" y="2348758"/>
              <a:ext cx="5607560" cy="3108543"/>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r>
                <a:rPr lang="es-ES" sz="1400" dirty="0" smtClean="0"/>
                <a:t>Aceptábamos </a:t>
              </a:r>
              <a:r>
                <a:rPr lang="es-ES" sz="1600" b="1" u="sng" dirty="0" smtClean="0">
                  <a:solidFill>
                    <a:srgbClr val="C00000"/>
                  </a:solidFill>
                </a:rPr>
                <a:t>limite de 35 y 28, pero a condición de</a:t>
              </a:r>
              <a:r>
                <a:rPr lang="es-ES" sz="1400" dirty="0" smtClean="0">
                  <a:solidFill>
                    <a:srgbClr val="C00000"/>
                  </a:solidFill>
                </a:rPr>
                <a:t>:</a:t>
              </a:r>
            </a:p>
            <a:p>
              <a:endParaRPr lang="es-ES" sz="1400" dirty="0" smtClean="0"/>
            </a:p>
            <a:p>
              <a:pPr marL="285750" indent="-285750">
                <a:buFont typeface="Wingdings" panose="05000000000000000000" pitchFamily="2" charset="2"/>
                <a:buChar char="ü"/>
              </a:pPr>
              <a:r>
                <a:rPr lang="es-ES" sz="1600" b="1" dirty="0" smtClean="0">
                  <a:solidFill>
                    <a:srgbClr val="C00000"/>
                  </a:solidFill>
                </a:rPr>
                <a:t>10</a:t>
              </a:r>
              <a:r>
                <a:rPr lang="es-ES" sz="1600" b="1" dirty="0" smtClean="0"/>
                <a:t> </a:t>
              </a:r>
              <a:r>
                <a:rPr lang="es-ES" sz="1400" dirty="0" smtClean="0"/>
                <a:t>consultas de medico de familia y </a:t>
              </a:r>
              <a:r>
                <a:rPr lang="es-ES" sz="1600" b="1" dirty="0" smtClean="0">
                  <a:solidFill>
                    <a:srgbClr val="C00000"/>
                  </a:solidFill>
                </a:rPr>
                <a:t>7 </a:t>
              </a:r>
              <a:r>
                <a:rPr lang="es-ES" sz="1400" dirty="0" smtClean="0"/>
                <a:t>de pediatría </a:t>
              </a:r>
              <a:r>
                <a:rPr lang="es-ES" sz="1600" b="1" dirty="0" smtClean="0">
                  <a:solidFill>
                    <a:srgbClr val="C00000"/>
                  </a:solidFill>
                </a:rPr>
                <a:t>de </a:t>
              </a:r>
              <a:r>
                <a:rPr lang="es-ES" sz="1600" b="1" u="sng" dirty="0" smtClean="0">
                  <a:solidFill>
                    <a:srgbClr val="C00000"/>
                  </a:solidFill>
                </a:rPr>
                <a:t>autogestión</a:t>
              </a:r>
              <a:r>
                <a:rPr lang="es-ES" sz="1400" dirty="0" smtClean="0">
                  <a:solidFill>
                    <a:srgbClr val="C00000"/>
                  </a:solidFill>
                </a:rPr>
                <a:t>.</a:t>
              </a:r>
            </a:p>
            <a:p>
              <a:pPr marL="285750" indent="-285750">
                <a:buFont typeface="Wingdings" panose="05000000000000000000" pitchFamily="2" charset="2"/>
                <a:buChar char="ü"/>
              </a:pPr>
              <a:r>
                <a:rPr lang="es-ES" sz="1400" dirty="0" smtClean="0"/>
                <a:t>Apoyo de los </a:t>
              </a:r>
              <a:r>
                <a:rPr lang="es-ES" sz="1600" b="1" u="sng" dirty="0" smtClean="0">
                  <a:solidFill>
                    <a:srgbClr val="C00000"/>
                  </a:solidFill>
                </a:rPr>
                <a:t>PAC/PAS con apertura 24 horas</a:t>
              </a:r>
              <a:r>
                <a:rPr lang="es-ES" sz="1600" dirty="0" smtClean="0">
                  <a:solidFill>
                    <a:srgbClr val="C00000"/>
                  </a:solidFill>
                </a:rPr>
                <a:t> </a:t>
              </a:r>
              <a:r>
                <a:rPr lang="es-ES" sz="1400" dirty="0" smtClean="0"/>
                <a:t>y refuerzo de estos servicios acorde a su demanda real. </a:t>
              </a:r>
            </a:p>
            <a:p>
              <a:pPr marL="285750" indent="-285750">
                <a:buFont typeface="Wingdings" panose="05000000000000000000" pitchFamily="2" charset="2"/>
                <a:buChar char="ü"/>
              </a:pPr>
              <a:r>
                <a:rPr lang="es-ES" sz="1600" b="1" u="sng" dirty="0" smtClean="0">
                  <a:solidFill>
                    <a:srgbClr val="C00000"/>
                  </a:solidFill>
                </a:rPr>
                <a:t>Módulos de absorción de exceso</a:t>
              </a:r>
              <a:r>
                <a:rPr lang="es-ES" sz="1600" b="1" dirty="0" smtClean="0">
                  <a:solidFill>
                    <a:srgbClr val="C00000"/>
                  </a:solidFill>
                </a:rPr>
                <a:t> </a:t>
              </a:r>
              <a:r>
                <a:rPr lang="es-ES" sz="1400" dirty="0" smtClean="0"/>
                <a:t>de demanda fuera de horario con 10 min por paciente, al mismo precio que los módulos quirúrgicos de hospitalaria y nunca por debajo del pago a enfermería de quirófano.</a:t>
              </a:r>
              <a:endParaRPr lang="es-ES" sz="1600" dirty="0" smtClean="0">
                <a:solidFill>
                  <a:srgbClr val="C00000"/>
                </a:solidFill>
              </a:endParaRPr>
            </a:p>
            <a:p>
              <a:pPr marL="285750" indent="-285750">
                <a:buFont typeface="Wingdings" panose="05000000000000000000" pitchFamily="2" charset="2"/>
                <a:buChar char="ü"/>
              </a:pPr>
              <a:r>
                <a:rPr lang="es-ES" sz="1400" dirty="0" smtClean="0"/>
                <a:t>Si se decide crear </a:t>
              </a:r>
              <a:r>
                <a:rPr lang="es-ES" sz="1600" b="1" u="sng" dirty="0" smtClean="0">
                  <a:solidFill>
                    <a:srgbClr val="C00000"/>
                  </a:solidFill>
                </a:rPr>
                <a:t>plazas sin cupo</a:t>
              </a:r>
              <a:r>
                <a:rPr lang="es-ES" sz="1600" b="1" dirty="0" smtClean="0">
                  <a:solidFill>
                    <a:srgbClr val="C00000"/>
                  </a:solidFill>
                </a:rPr>
                <a:t> </a:t>
              </a:r>
              <a:r>
                <a:rPr lang="es-ES" sz="1400" dirty="0" smtClean="0"/>
                <a:t>para absorber demanda excedente; no mas de 35/28 pacientes por agenda y percibiendo la media retributiva de las TIS del centro.</a:t>
              </a:r>
              <a:endParaRPr lang="es-ES" sz="1400" b="1" dirty="0" smtClean="0"/>
            </a:p>
            <a:p>
              <a:pPr marL="285750" indent="-285750">
                <a:buFont typeface="Wingdings" panose="05000000000000000000" pitchFamily="2" charset="2"/>
                <a:buChar char="ü"/>
              </a:pPr>
              <a:r>
                <a:rPr lang="es-ES" sz="1400" dirty="0" smtClean="0"/>
                <a:t>Establecer </a:t>
              </a:r>
              <a:r>
                <a:rPr lang="es-ES" sz="1400" dirty="0"/>
                <a:t>un sistema de </a:t>
              </a:r>
              <a:r>
                <a:rPr lang="es-ES" sz="1600" b="1" u="sng" dirty="0">
                  <a:solidFill>
                    <a:srgbClr val="C00000"/>
                  </a:solidFill>
                </a:rPr>
                <a:t>triaje</a:t>
              </a:r>
              <a:r>
                <a:rPr lang="es-ES" sz="1400" dirty="0"/>
                <a:t> para </a:t>
              </a:r>
              <a:r>
                <a:rPr lang="es-ES" sz="1400" dirty="0" smtClean="0"/>
                <a:t>la </a:t>
              </a:r>
              <a:r>
                <a:rPr lang="es-ES" sz="1400" dirty="0"/>
                <a:t>demanda solicitada sin cita previa </a:t>
              </a:r>
              <a:r>
                <a:rPr lang="es-ES" sz="1600" b="1" u="sng" dirty="0">
                  <a:solidFill>
                    <a:srgbClr val="C00000"/>
                  </a:solidFill>
                </a:rPr>
                <a:t>a cargo del personal de enfermería</a:t>
              </a:r>
              <a:r>
                <a:rPr lang="es-ES" sz="1400" dirty="0">
                  <a:solidFill>
                    <a:srgbClr val="C00000"/>
                  </a:solidFill>
                </a:rPr>
                <a:t>. </a:t>
              </a:r>
              <a:endParaRPr lang="es-ES" sz="1400" dirty="0" smtClean="0">
                <a:solidFill>
                  <a:srgbClr val="C00000"/>
                </a:solidFill>
              </a:endParaRPr>
            </a:p>
          </p:txBody>
        </p:sp>
        <p:grpSp>
          <p:nvGrpSpPr>
            <p:cNvPr id="16" name="Grupo 15"/>
            <p:cNvGrpSpPr/>
            <p:nvPr/>
          </p:nvGrpSpPr>
          <p:grpSpPr>
            <a:xfrm>
              <a:off x="-108294" y="189061"/>
              <a:ext cx="11813428" cy="2076303"/>
              <a:chOff x="-108294" y="189061"/>
              <a:chExt cx="11813428" cy="2076303"/>
            </a:xfrm>
          </p:grpSpPr>
          <p:grpSp>
            <p:nvGrpSpPr>
              <p:cNvPr id="15" name="Grupo 14"/>
              <p:cNvGrpSpPr/>
              <p:nvPr/>
            </p:nvGrpSpPr>
            <p:grpSpPr>
              <a:xfrm>
                <a:off x="-108294" y="189061"/>
                <a:ext cx="11813428" cy="1381751"/>
                <a:chOff x="-108294" y="189061"/>
                <a:chExt cx="11813428" cy="1381751"/>
              </a:xfrm>
            </p:grpSpPr>
            <p:sp>
              <p:nvSpPr>
                <p:cNvPr id="10" name="CuadroTexto 9"/>
                <p:cNvSpPr txBox="1"/>
                <p:nvPr/>
              </p:nvSpPr>
              <p:spPr>
                <a:xfrm>
                  <a:off x="-108294" y="189061"/>
                  <a:ext cx="184731" cy="646331"/>
                </a:xfrm>
                <a:prstGeom prst="rect">
                  <a:avLst/>
                </a:prstGeom>
                <a:noFill/>
              </p:spPr>
              <p:txBody>
                <a:bodyPr wrap="none" rtlCol="0">
                  <a:spAutoFit/>
                </a:bodyPr>
                <a:lstStyle/>
                <a:p>
                  <a:endParaRPr lang="es-ES" sz="3600" b="1" dirty="0">
                    <a:ln w="0"/>
                    <a:solidFill>
                      <a:schemeClr val="accent6">
                        <a:lumMod val="50000"/>
                      </a:schemeClr>
                    </a:solidFill>
                    <a:effectLst>
                      <a:reflection blurRad="6350" stA="53000" endA="300" endPos="35500" dir="5400000" sy="-90000" algn="bl" rotWithShape="0"/>
                    </a:effectLst>
                  </a:endParaRPr>
                </a:p>
              </p:txBody>
            </p:sp>
            <p:sp>
              <p:nvSpPr>
                <p:cNvPr id="11" name="Rectángulo 10"/>
                <p:cNvSpPr/>
                <p:nvPr/>
              </p:nvSpPr>
              <p:spPr>
                <a:xfrm>
                  <a:off x="76437" y="862926"/>
                  <a:ext cx="11628697" cy="707886"/>
                </a:xfrm>
                <a:prstGeom prst="rect">
                  <a:avLst/>
                </a:prstGeom>
              </p:spPr>
              <p:txBody>
                <a:bodyPr wrap="none">
                  <a:spAutoFit/>
                </a:bodyPr>
                <a:lstStyle/>
                <a:p>
                  <a:pPr algn="ctr"/>
                  <a:r>
                    <a:rPr lang="es-ES" sz="4000" b="1" dirty="0" smtClean="0">
                      <a:solidFill>
                        <a:srgbClr val="E67300"/>
                      </a:solidFill>
                    </a:rPr>
                    <a:t>AGENDAS DE MÉDICO DE FAMILIA Y PEDIATRA DE A.P.</a:t>
                  </a:r>
                </a:p>
              </p:txBody>
            </p:sp>
          </p:grpSp>
          <p:sp>
            <p:nvSpPr>
              <p:cNvPr id="14" name="CuadroTexto 13"/>
              <p:cNvSpPr txBox="1"/>
              <p:nvPr/>
            </p:nvSpPr>
            <p:spPr>
              <a:xfrm>
                <a:off x="1321649" y="1803699"/>
                <a:ext cx="9248686" cy="461665"/>
              </a:xfrm>
              <a:prstGeom prst="rect">
                <a:avLst/>
              </a:prstGeom>
              <a:noFill/>
            </p:spPr>
            <p:txBody>
              <a:bodyPr wrap="non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411" y="5496797"/>
              <a:ext cx="2360398" cy="1202751"/>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5626" y="5601668"/>
              <a:ext cx="3014614" cy="1255851"/>
            </a:xfrm>
            <a:prstGeom prst="rect">
              <a:avLst/>
            </a:prstGeom>
          </p:spPr>
        </p:pic>
      </p:grpSp>
      <p:sp>
        <p:nvSpPr>
          <p:cNvPr id="9" name="Rectángulo 8"/>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spTree>
    <p:extLst>
      <p:ext uri="{BB962C8B-B14F-4D97-AF65-F5344CB8AC3E}">
        <p14:creationId xmlns:p14="http://schemas.microsoft.com/office/powerpoint/2010/main" val="391544663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5928" y="5544236"/>
            <a:ext cx="3014614" cy="1255851"/>
          </a:xfrm>
          <a:prstGeom prst="rect">
            <a:avLst/>
          </a:prstGeom>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5257" r="25302" b="29050"/>
          <a:stretch/>
        </p:blipFill>
        <p:spPr>
          <a:xfrm>
            <a:off x="4624543" y="3662242"/>
            <a:ext cx="3801385" cy="2079262"/>
          </a:xfrm>
          <a:prstGeom prst="rect">
            <a:avLst/>
          </a:prstGeom>
        </p:spPr>
      </p:pic>
      <p:sp>
        <p:nvSpPr>
          <p:cNvPr id="7" name="Rectángulo 6"/>
          <p:cNvSpPr/>
          <p:nvPr/>
        </p:nvSpPr>
        <p:spPr>
          <a:xfrm>
            <a:off x="187697" y="2348758"/>
            <a:ext cx="4829146" cy="2462213"/>
          </a:xfrm>
          <a:prstGeom prst="rect">
            <a:avLst/>
          </a:prstGeom>
          <a:solidFill>
            <a:schemeClr val="accent4">
              <a:lumMod val="20000"/>
              <a:lumOff val="80000"/>
            </a:schemeClr>
          </a:solidFill>
          <a:effectLst>
            <a:glow rad="228600">
              <a:schemeClr val="accent2">
                <a:satMod val="175000"/>
                <a:alpha val="40000"/>
              </a:schemeClr>
            </a:glow>
            <a:outerShdw blurRad="50800" dist="38100" dir="2700000" algn="tl" rotWithShape="0">
              <a:prstClr val="black">
                <a:alpha val="40000"/>
              </a:prstClr>
            </a:outerShdw>
          </a:effectLst>
        </p:spPr>
        <p:txBody>
          <a:bodyPr wrap="square">
            <a:spAutoFit/>
          </a:bodyPr>
          <a:lstStyle/>
          <a:p>
            <a:pPr lvl="0"/>
            <a:endParaRPr lang="es-ES" sz="1400" dirty="0" smtClean="0"/>
          </a:p>
          <a:p>
            <a:pPr lvl="0"/>
            <a:endParaRPr lang="es-ES" sz="1400" dirty="0"/>
          </a:p>
          <a:p>
            <a:pPr lvl="0"/>
            <a:endParaRPr lang="es-ES" sz="1400" dirty="0" smtClean="0"/>
          </a:p>
          <a:p>
            <a:pPr lvl="0"/>
            <a:endParaRPr lang="es-ES" sz="1400" dirty="0"/>
          </a:p>
          <a:p>
            <a:pPr lvl="0"/>
            <a:endParaRPr lang="es-ES" sz="1400" dirty="0" smtClean="0"/>
          </a:p>
          <a:p>
            <a:pPr lvl="0"/>
            <a:endParaRPr lang="es-ES" sz="1400" dirty="0"/>
          </a:p>
          <a:p>
            <a:pPr lvl="0"/>
            <a:endParaRPr lang="es-ES" sz="1400" dirty="0" smtClean="0"/>
          </a:p>
          <a:p>
            <a:pPr lvl="0"/>
            <a:endParaRPr lang="es-ES" sz="1400" dirty="0"/>
          </a:p>
          <a:p>
            <a:pPr lvl="0"/>
            <a:endParaRPr lang="es-ES" sz="1400" dirty="0" smtClean="0"/>
          </a:p>
          <a:p>
            <a:pPr lvl="0"/>
            <a:endParaRPr lang="es-ES" sz="1400" dirty="0"/>
          </a:p>
          <a:p>
            <a:pPr lvl="0"/>
            <a:endParaRPr lang="es-ES" sz="1400" dirty="0"/>
          </a:p>
        </p:txBody>
      </p:sp>
      <p:sp>
        <p:nvSpPr>
          <p:cNvPr id="8" name="CuadroTexto 7"/>
          <p:cNvSpPr txBox="1"/>
          <p:nvPr/>
        </p:nvSpPr>
        <p:spPr>
          <a:xfrm>
            <a:off x="6658117" y="2348758"/>
            <a:ext cx="5305168" cy="2462213"/>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endParaRPr lang="es-ES" sz="1400" dirty="0" smtClean="0"/>
          </a:p>
          <a:p>
            <a:endParaRPr lang="es-ES" sz="1400" dirty="0"/>
          </a:p>
          <a:p>
            <a:endParaRPr lang="es-ES" sz="1400" dirty="0" smtClean="0"/>
          </a:p>
          <a:p>
            <a:endParaRPr lang="es-ES" sz="1400" dirty="0"/>
          </a:p>
          <a:p>
            <a:endParaRPr lang="es-ES" sz="1400" dirty="0" smtClean="0"/>
          </a:p>
          <a:p>
            <a:endParaRPr lang="es-ES" sz="1400" dirty="0"/>
          </a:p>
          <a:p>
            <a:endParaRPr lang="es-ES" sz="1400" dirty="0" smtClean="0"/>
          </a:p>
          <a:p>
            <a:endParaRPr lang="es-ES" sz="1400" dirty="0"/>
          </a:p>
          <a:p>
            <a:endParaRPr lang="es-ES" sz="1400" dirty="0" smtClean="0"/>
          </a:p>
          <a:p>
            <a:endParaRPr lang="es-ES" sz="1400" dirty="0"/>
          </a:p>
          <a:p>
            <a:endParaRPr lang="es-ES" sz="1400" dirty="0" smtClean="0"/>
          </a:p>
        </p:txBody>
      </p:sp>
      <p:grpSp>
        <p:nvGrpSpPr>
          <p:cNvPr id="15" name="Grupo 14"/>
          <p:cNvGrpSpPr/>
          <p:nvPr/>
        </p:nvGrpSpPr>
        <p:grpSpPr>
          <a:xfrm>
            <a:off x="-108294" y="189061"/>
            <a:ext cx="9669294" cy="1381751"/>
            <a:chOff x="-108294" y="189061"/>
            <a:chExt cx="9669294" cy="1381751"/>
          </a:xfrm>
        </p:grpSpPr>
        <p:sp>
          <p:nvSpPr>
            <p:cNvPr id="10" name="CuadroTexto 9"/>
            <p:cNvSpPr txBox="1"/>
            <p:nvPr/>
          </p:nvSpPr>
          <p:spPr>
            <a:xfrm>
              <a:off x="-108294" y="189061"/>
              <a:ext cx="184731" cy="646331"/>
            </a:xfrm>
            <a:prstGeom prst="rect">
              <a:avLst/>
            </a:prstGeom>
            <a:noFill/>
          </p:spPr>
          <p:txBody>
            <a:bodyPr wrap="none" rtlCol="0">
              <a:spAutoFit/>
            </a:bodyPr>
            <a:lstStyle/>
            <a:p>
              <a:endParaRPr lang="es-ES" sz="3600" b="1" dirty="0">
                <a:ln w="0"/>
                <a:solidFill>
                  <a:schemeClr val="accent6">
                    <a:lumMod val="50000"/>
                  </a:schemeClr>
                </a:solidFill>
                <a:effectLst>
                  <a:reflection blurRad="6350" stA="53000" endA="300" endPos="35500" dir="5400000" sy="-90000" algn="bl" rotWithShape="0"/>
                </a:effectLst>
              </a:endParaRPr>
            </a:p>
          </p:txBody>
        </p:sp>
        <p:sp>
          <p:nvSpPr>
            <p:cNvPr id="11" name="Rectángulo 10"/>
            <p:cNvSpPr/>
            <p:nvPr/>
          </p:nvSpPr>
          <p:spPr>
            <a:xfrm>
              <a:off x="2220593" y="862926"/>
              <a:ext cx="7340407" cy="707886"/>
            </a:xfrm>
            <a:prstGeom prst="rect">
              <a:avLst/>
            </a:prstGeom>
          </p:spPr>
          <p:txBody>
            <a:bodyPr wrap="none">
              <a:spAutoFit/>
            </a:bodyPr>
            <a:lstStyle/>
            <a:p>
              <a:pPr algn="ctr"/>
              <a:r>
                <a:rPr lang="es-ES" sz="4000" b="1" dirty="0" smtClean="0">
                  <a:solidFill>
                    <a:srgbClr val="E67300"/>
                  </a:solidFill>
                </a:rPr>
                <a:t>POR QUÉ PEDÍAMOS ESAS CIFRAS</a:t>
              </a:r>
            </a:p>
          </p:txBody>
        </p:sp>
      </p:grpSp>
      <p:sp>
        <p:nvSpPr>
          <p:cNvPr id="14" name="CuadroTexto 13"/>
          <p:cNvSpPr txBox="1"/>
          <p:nvPr/>
        </p:nvSpPr>
        <p:spPr>
          <a:xfrm>
            <a:off x="928048" y="1803699"/>
            <a:ext cx="10563367" cy="461665"/>
          </a:xfrm>
          <a:prstGeom prst="rect">
            <a:avLst/>
          </a:prstGeom>
          <a:noFill/>
        </p:spPr>
        <p:txBody>
          <a:bodyPr wrap="square" rtlCol="0">
            <a:spAutoFit/>
          </a:bodyPr>
          <a:lstStyle/>
          <a:p>
            <a:r>
              <a:rPr lang="es-ES" sz="2400" b="1" dirty="0" smtClean="0">
                <a:solidFill>
                  <a:schemeClr val="accent5">
                    <a:lumMod val="50000"/>
                  </a:schemeClr>
                </a:solidFill>
              </a:rPr>
              <a:t>MEDICO FAMILIA 30 CITAS                                                      PEDIATRA 26 CITAS</a:t>
            </a:r>
            <a:endParaRPr lang="es-ES" sz="2400" b="1" dirty="0">
              <a:solidFill>
                <a:schemeClr val="accent5">
                  <a:lumMod val="50000"/>
                </a:schemeClr>
              </a:solidFill>
            </a:endParaRPr>
          </a:p>
        </p:txBody>
      </p:sp>
      <p:sp>
        <p:nvSpPr>
          <p:cNvPr id="9" name="Rectángulo 8"/>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35389516"/>
              </p:ext>
            </p:extLst>
          </p:nvPr>
        </p:nvGraphicFramePr>
        <p:xfrm>
          <a:off x="445458" y="2789662"/>
          <a:ext cx="4340726" cy="1524000"/>
        </p:xfrm>
        <a:graphic>
          <a:graphicData uri="http://schemas.openxmlformats.org/drawingml/2006/table">
            <a:tbl>
              <a:tblPr firstRow="1" bandRow="1">
                <a:tableStyleId>{5C22544A-7EE6-4342-B048-85BDC9FD1C3A}</a:tableStyleId>
              </a:tblPr>
              <a:tblGrid>
                <a:gridCol w="1554001">
                  <a:extLst>
                    <a:ext uri="{9D8B030D-6E8A-4147-A177-3AD203B41FA5}">
                      <a16:colId xmlns="" xmlns:a16="http://schemas.microsoft.com/office/drawing/2014/main" val="20000"/>
                    </a:ext>
                  </a:extLst>
                </a:gridCol>
                <a:gridCol w="1155633">
                  <a:extLst>
                    <a:ext uri="{9D8B030D-6E8A-4147-A177-3AD203B41FA5}">
                      <a16:colId xmlns="" xmlns:a16="http://schemas.microsoft.com/office/drawing/2014/main" val="20001"/>
                    </a:ext>
                  </a:extLst>
                </a:gridCol>
                <a:gridCol w="1631092">
                  <a:extLst>
                    <a:ext uri="{9D8B030D-6E8A-4147-A177-3AD203B41FA5}">
                      <a16:colId xmlns="" xmlns:a16="http://schemas.microsoft.com/office/drawing/2014/main" val="20002"/>
                    </a:ext>
                  </a:extLst>
                </a:gridCol>
              </a:tblGrid>
              <a:tr h="251170">
                <a:tc>
                  <a:txBody>
                    <a:bodyPr/>
                    <a:lstStyle/>
                    <a:p>
                      <a:r>
                        <a:rPr lang="es-ES" sz="1400" b="1" dirty="0" smtClean="0">
                          <a:solidFill>
                            <a:schemeClr val="accent6">
                              <a:lumMod val="50000"/>
                            </a:schemeClr>
                          </a:solidFill>
                        </a:rPr>
                        <a:t>DEMANDA</a:t>
                      </a:r>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25 x 10 min</a:t>
                      </a:r>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240 min</a:t>
                      </a:r>
                      <a:endParaRPr lang="es-ES" sz="1400" b="1" dirty="0">
                        <a:solidFill>
                          <a:schemeClr val="accent6">
                            <a:lumMod val="50000"/>
                          </a:schemeClr>
                        </a:solidFill>
                      </a:endParaRPr>
                    </a:p>
                  </a:txBody>
                  <a:tcPr>
                    <a:solidFill>
                      <a:schemeClr val="accent6">
                        <a:lumMod val="40000"/>
                        <a:lumOff val="60000"/>
                      </a:schemeClr>
                    </a:solidFill>
                  </a:tcPr>
                </a:tc>
                <a:extLst>
                  <a:ext uri="{0D108BD9-81ED-4DB2-BD59-A6C34878D82A}">
                    <a16:rowId xmlns="" xmlns:a16="http://schemas.microsoft.com/office/drawing/2014/main" val="10000"/>
                  </a:ext>
                </a:extLst>
              </a:tr>
              <a:tr h="251170">
                <a:tc>
                  <a:txBody>
                    <a:bodyPr/>
                    <a:lstStyle/>
                    <a:p>
                      <a:r>
                        <a:rPr lang="es-ES" sz="1400" b="1" dirty="0" smtClean="0">
                          <a:solidFill>
                            <a:schemeClr val="accent6">
                              <a:lumMod val="50000"/>
                            </a:schemeClr>
                          </a:solidFill>
                        </a:rPr>
                        <a:t>PROGRAMADOS</a:t>
                      </a:r>
                      <a:endParaRPr lang="es-ES" sz="1400" b="1" dirty="0">
                        <a:solidFill>
                          <a:schemeClr val="accent6">
                            <a:lumMod val="50000"/>
                          </a:schemeClr>
                        </a:solidFill>
                      </a:endParaRPr>
                    </a:p>
                  </a:txBody>
                  <a:tcPr>
                    <a:solidFill>
                      <a:schemeClr val="accent6">
                        <a:lumMod val="20000"/>
                        <a:lumOff val="80000"/>
                      </a:schemeClr>
                    </a:solidFill>
                  </a:tcPr>
                </a:tc>
                <a:tc>
                  <a:txBody>
                    <a:bodyPr/>
                    <a:lstStyle/>
                    <a:p>
                      <a:r>
                        <a:rPr lang="es-ES" sz="1400" b="1" dirty="0" smtClean="0">
                          <a:solidFill>
                            <a:schemeClr val="accent6">
                              <a:lumMod val="50000"/>
                            </a:schemeClr>
                          </a:solidFill>
                        </a:rPr>
                        <a:t>4 </a:t>
                      </a:r>
                      <a:r>
                        <a:rPr lang="es-ES" sz="1400" b="1" baseline="0" dirty="0" smtClean="0">
                          <a:solidFill>
                            <a:schemeClr val="accent6">
                              <a:lumMod val="50000"/>
                            </a:schemeClr>
                          </a:solidFill>
                        </a:rPr>
                        <a:t> x  15 min</a:t>
                      </a:r>
                      <a:endParaRPr lang="es-ES" sz="1400" b="1" dirty="0">
                        <a:solidFill>
                          <a:schemeClr val="accent6">
                            <a:lumMod val="50000"/>
                          </a:schemeClr>
                        </a:solidFill>
                      </a:endParaRPr>
                    </a:p>
                  </a:txBody>
                  <a:tcPr>
                    <a:solidFill>
                      <a:schemeClr val="accent6">
                        <a:lumMod val="20000"/>
                        <a:lumOff val="80000"/>
                      </a:schemeClr>
                    </a:solidFill>
                  </a:tcPr>
                </a:tc>
                <a:tc>
                  <a:txBody>
                    <a:bodyPr/>
                    <a:lstStyle/>
                    <a:p>
                      <a:r>
                        <a:rPr lang="es-ES" sz="1400" b="1" dirty="0" smtClean="0">
                          <a:solidFill>
                            <a:schemeClr val="accent6">
                              <a:lumMod val="50000"/>
                            </a:schemeClr>
                          </a:solidFill>
                        </a:rPr>
                        <a:t>60 min</a:t>
                      </a:r>
                      <a:endParaRPr lang="es-ES" sz="1400" b="1" dirty="0">
                        <a:solidFill>
                          <a:schemeClr val="accent6">
                            <a:lumMod val="50000"/>
                          </a:schemeClr>
                        </a:solidFill>
                      </a:endParaRPr>
                    </a:p>
                  </a:txBody>
                  <a:tcPr>
                    <a:solidFill>
                      <a:schemeClr val="accent6">
                        <a:lumMod val="20000"/>
                        <a:lumOff val="80000"/>
                      </a:schemeClr>
                    </a:solidFill>
                  </a:tcPr>
                </a:tc>
                <a:extLst>
                  <a:ext uri="{0D108BD9-81ED-4DB2-BD59-A6C34878D82A}">
                    <a16:rowId xmlns="" xmlns:a16="http://schemas.microsoft.com/office/drawing/2014/main" val="10001"/>
                  </a:ext>
                </a:extLst>
              </a:tr>
              <a:tr h="251170">
                <a:tc>
                  <a:txBody>
                    <a:bodyPr/>
                    <a:lstStyle/>
                    <a:p>
                      <a:r>
                        <a:rPr lang="es-ES" sz="1400" b="1" dirty="0" smtClean="0">
                          <a:solidFill>
                            <a:schemeClr val="accent6">
                              <a:lumMod val="50000"/>
                            </a:schemeClr>
                          </a:solidFill>
                        </a:rPr>
                        <a:t>DOMICILIOS</a:t>
                      </a:r>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1  x  40 min</a:t>
                      </a:r>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40 min</a:t>
                      </a:r>
                      <a:endParaRPr lang="es-ES" sz="1400" b="1" dirty="0">
                        <a:solidFill>
                          <a:schemeClr val="accent6">
                            <a:lumMod val="50000"/>
                          </a:schemeClr>
                        </a:solidFill>
                      </a:endParaRPr>
                    </a:p>
                  </a:txBody>
                  <a:tcPr>
                    <a:solidFill>
                      <a:schemeClr val="accent6">
                        <a:lumMod val="40000"/>
                        <a:lumOff val="60000"/>
                      </a:schemeClr>
                    </a:solidFill>
                  </a:tcPr>
                </a:tc>
                <a:extLst>
                  <a:ext uri="{0D108BD9-81ED-4DB2-BD59-A6C34878D82A}">
                    <a16:rowId xmlns="" xmlns:a16="http://schemas.microsoft.com/office/drawing/2014/main" val="10002"/>
                  </a:ext>
                </a:extLst>
              </a:tr>
              <a:tr h="251170">
                <a:tc>
                  <a:txBody>
                    <a:bodyPr/>
                    <a:lstStyle/>
                    <a:p>
                      <a:r>
                        <a:rPr lang="es-ES" sz="1400" b="1" dirty="0" smtClean="0">
                          <a:solidFill>
                            <a:schemeClr val="accent6">
                              <a:lumMod val="50000"/>
                            </a:schemeClr>
                          </a:solidFill>
                        </a:rPr>
                        <a:t>DESCANSO</a:t>
                      </a:r>
                      <a:endParaRPr lang="es-ES" sz="1400" b="1" dirty="0">
                        <a:solidFill>
                          <a:schemeClr val="accent6">
                            <a:lumMod val="50000"/>
                          </a:schemeClr>
                        </a:solidFill>
                      </a:endParaRPr>
                    </a:p>
                  </a:txBody>
                  <a:tcPr>
                    <a:solidFill>
                      <a:schemeClr val="accent6">
                        <a:lumMod val="20000"/>
                        <a:lumOff val="80000"/>
                      </a:schemeClr>
                    </a:solidFill>
                  </a:tcPr>
                </a:tc>
                <a:tc>
                  <a:txBody>
                    <a:bodyPr/>
                    <a:lstStyle/>
                    <a:p>
                      <a:endParaRPr lang="es-ES" sz="1400" b="1" dirty="0">
                        <a:solidFill>
                          <a:schemeClr val="accent6">
                            <a:lumMod val="50000"/>
                          </a:schemeClr>
                        </a:solidFill>
                      </a:endParaRPr>
                    </a:p>
                  </a:txBody>
                  <a:tcPr>
                    <a:solidFill>
                      <a:schemeClr val="accent6">
                        <a:lumMod val="20000"/>
                        <a:lumOff val="80000"/>
                      </a:schemeClr>
                    </a:solidFill>
                  </a:tcPr>
                </a:tc>
                <a:tc>
                  <a:txBody>
                    <a:bodyPr/>
                    <a:lstStyle/>
                    <a:p>
                      <a:r>
                        <a:rPr lang="es-ES" sz="1400" b="1" dirty="0" smtClean="0">
                          <a:solidFill>
                            <a:schemeClr val="accent6">
                              <a:lumMod val="50000"/>
                            </a:schemeClr>
                          </a:solidFill>
                        </a:rPr>
                        <a:t>20 min</a:t>
                      </a:r>
                      <a:endParaRPr lang="es-ES" sz="1400" b="1" dirty="0">
                        <a:solidFill>
                          <a:schemeClr val="accent6">
                            <a:lumMod val="50000"/>
                          </a:schemeClr>
                        </a:solidFill>
                      </a:endParaRPr>
                    </a:p>
                  </a:txBody>
                  <a:tcPr>
                    <a:solidFill>
                      <a:schemeClr val="accent6">
                        <a:lumMod val="20000"/>
                        <a:lumOff val="80000"/>
                      </a:schemeClr>
                    </a:solidFill>
                  </a:tcPr>
                </a:tc>
                <a:extLst>
                  <a:ext uri="{0D108BD9-81ED-4DB2-BD59-A6C34878D82A}">
                    <a16:rowId xmlns="" xmlns:a16="http://schemas.microsoft.com/office/drawing/2014/main" val="10003"/>
                  </a:ext>
                </a:extLst>
              </a:tr>
              <a:tr h="251170">
                <a:tc>
                  <a:txBody>
                    <a:bodyPr/>
                    <a:lstStyle/>
                    <a:p>
                      <a:r>
                        <a:rPr lang="es-ES" sz="1400" b="1" dirty="0" smtClean="0">
                          <a:solidFill>
                            <a:schemeClr val="bg1"/>
                          </a:solidFill>
                        </a:rPr>
                        <a:t>TOTAL</a:t>
                      </a:r>
                      <a:endParaRPr lang="es-ES" sz="1400" b="1" dirty="0">
                        <a:solidFill>
                          <a:schemeClr val="bg1"/>
                        </a:solidFill>
                      </a:endParaRPr>
                    </a:p>
                  </a:txBody>
                  <a:tcPr>
                    <a:solidFill>
                      <a:schemeClr val="accent6">
                        <a:lumMod val="50000"/>
                      </a:schemeClr>
                    </a:solidFill>
                  </a:tcPr>
                </a:tc>
                <a:tc>
                  <a:txBody>
                    <a:bodyPr/>
                    <a:lstStyle/>
                    <a:p>
                      <a:r>
                        <a:rPr lang="es-ES" sz="1400" b="1" dirty="0" smtClean="0">
                          <a:solidFill>
                            <a:schemeClr val="bg1"/>
                          </a:solidFill>
                        </a:rPr>
                        <a:t>30 CITAS</a:t>
                      </a:r>
                      <a:endParaRPr lang="es-ES" sz="1400" b="1" dirty="0">
                        <a:solidFill>
                          <a:schemeClr val="bg1"/>
                        </a:solidFill>
                      </a:endParaRPr>
                    </a:p>
                  </a:txBody>
                  <a:tcPr>
                    <a:solidFill>
                      <a:schemeClr val="accent6">
                        <a:lumMod val="50000"/>
                      </a:schemeClr>
                    </a:solidFill>
                  </a:tcPr>
                </a:tc>
                <a:tc>
                  <a:txBody>
                    <a:bodyPr/>
                    <a:lstStyle/>
                    <a:p>
                      <a:r>
                        <a:rPr lang="es-ES" sz="1400" b="1" dirty="0" smtClean="0">
                          <a:solidFill>
                            <a:schemeClr val="bg1"/>
                          </a:solidFill>
                        </a:rPr>
                        <a:t>360</a:t>
                      </a:r>
                      <a:r>
                        <a:rPr lang="es-ES" sz="1400" b="1" baseline="0" dirty="0" smtClean="0">
                          <a:solidFill>
                            <a:schemeClr val="bg1"/>
                          </a:solidFill>
                        </a:rPr>
                        <a:t> min (6 horas)</a:t>
                      </a:r>
                      <a:endParaRPr lang="es-ES" sz="1400" b="1" dirty="0">
                        <a:solidFill>
                          <a:schemeClr val="bg1"/>
                        </a:solidFill>
                      </a:endParaRPr>
                    </a:p>
                  </a:txBody>
                  <a:tcPr>
                    <a:solidFill>
                      <a:schemeClr val="accent6">
                        <a:lumMod val="50000"/>
                      </a:schemeClr>
                    </a:solidFill>
                  </a:tcPr>
                </a:tc>
                <a:extLst>
                  <a:ext uri="{0D108BD9-81ED-4DB2-BD59-A6C34878D82A}">
                    <a16:rowId xmlns="" xmlns:a16="http://schemas.microsoft.com/office/drawing/2014/main" val="10004"/>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407467808"/>
              </p:ext>
            </p:extLst>
          </p:nvPr>
        </p:nvGraphicFramePr>
        <p:xfrm>
          <a:off x="7094268" y="2885611"/>
          <a:ext cx="4582399" cy="1354480"/>
        </p:xfrm>
        <a:graphic>
          <a:graphicData uri="http://schemas.openxmlformats.org/drawingml/2006/table">
            <a:tbl>
              <a:tblPr firstRow="1" bandRow="1">
                <a:tableStyleId>{5C22544A-7EE6-4342-B048-85BDC9FD1C3A}</a:tableStyleId>
              </a:tblPr>
              <a:tblGrid>
                <a:gridCol w="1640521">
                  <a:extLst>
                    <a:ext uri="{9D8B030D-6E8A-4147-A177-3AD203B41FA5}">
                      <a16:colId xmlns="" xmlns:a16="http://schemas.microsoft.com/office/drawing/2014/main" val="20000"/>
                    </a:ext>
                  </a:extLst>
                </a:gridCol>
                <a:gridCol w="1219974">
                  <a:extLst>
                    <a:ext uri="{9D8B030D-6E8A-4147-A177-3AD203B41FA5}">
                      <a16:colId xmlns="" xmlns:a16="http://schemas.microsoft.com/office/drawing/2014/main" val="20001"/>
                    </a:ext>
                  </a:extLst>
                </a:gridCol>
                <a:gridCol w="1721904">
                  <a:extLst>
                    <a:ext uri="{9D8B030D-6E8A-4147-A177-3AD203B41FA5}">
                      <a16:colId xmlns="" xmlns:a16="http://schemas.microsoft.com/office/drawing/2014/main" val="20002"/>
                    </a:ext>
                  </a:extLst>
                </a:gridCol>
              </a:tblGrid>
              <a:tr h="338620">
                <a:tc>
                  <a:txBody>
                    <a:bodyPr/>
                    <a:lstStyle/>
                    <a:p>
                      <a:r>
                        <a:rPr lang="es-ES" sz="1400" b="1" dirty="0" smtClean="0">
                          <a:solidFill>
                            <a:schemeClr val="accent6">
                              <a:lumMod val="50000"/>
                            </a:schemeClr>
                          </a:solidFill>
                        </a:rPr>
                        <a:t>DEMANDA</a:t>
                      </a:r>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21  x  12 min</a:t>
                      </a:r>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252</a:t>
                      </a:r>
                      <a:r>
                        <a:rPr lang="es-ES" sz="1400" b="1" baseline="0" dirty="0" smtClean="0">
                          <a:solidFill>
                            <a:schemeClr val="accent6">
                              <a:lumMod val="50000"/>
                            </a:schemeClr>
                          </a:solidFill>
                        </a:rPr>
                        <a:t> </a:t>
                      </a:r>
                      <a:r>
                        <a:rPr lang="es-ES" sz="1400" b="1" dirty="0" smtClean="0">
                          <a:solidFill>
                            <a:schemeClr val="accent6">
                              <a:lumMod val="50000"/>
                            </a:schemeClr>
                          </a:solidFill>
                        </a:rPr>
                        <a:t>min</a:t>
                      </a:r>
                      <a:endParaRPr lang="es-ES" sz="1400" b="1" dirty="0">
                        <a:solidFill>
                          <a:schemeClr val="accent6">
                            <a:lumMod val="50000"/>
                          </a:schemeClr>
                        </a:solidFill>
                      </a:endParaRPr>
                    </a:p>
                  </a:txBody>
                  <a:tcPr>
                    <a:solidFill>
                      <a:schemeClr val="accent6">
                        <a:lumMod val="40000"/>
                        <a:lumOff val="60000"/>
                      </a:schemeClr>
                    </a:solidFill>
                  </a:tcPr>
                </a:tc>
                <a:extLst>
                  <a:ext uri="{0D108BD9-81ED-4DB2-BD59-A6C34878D82A}">
                    <a16:rowId xmlns="" xmlns:a16="http://schemas.microsoft.com/office/drawing/2014/main" val="10000"/>
                  </a:ext>
                </a:extLst>
              </a:tr>
              <a:tr h="338620">
                <a:tc>
                  <a:txBody>
                    <a:bodyPr/>
                    <a:lstStyle/>
                    <a:p>
                      <a:r>
                        <a:rPr lang="es-ES" sz="1400" b="1" dirty="0" smtClean="0">
                          <a:solidFill>
                            <a:schemeClr val="accent6">
                              <a:lumMod val="50000"/>
                            </a:schemeClr>
                          </a:solidFill>
                        </a:rPr>
                        <a:t>NIÑO SANO</a:t>
                      </a:r>
                      <a:endParaRPr lang="es-ES" sz="1400" b="1" dirty="0">
                        <a:solidFill>
                          <a:schemeClr val="accent6">
                            <a:lumMod val="50000"/>
                          </a:schemeClr>
                        </a:solidFill>
                      </a:endParaRPr>
                    </a:p>
                  </a:txBody>
                  <a:tcPr>
                    <a:solidFill>
                      <a:schemeClr val="accent6">
                        <a:lumMod val="20000"/>
                        <a:lumOff val="80000"/>
                      </a:schemeClr>
                    </a:solidFill>
                  </a:tcPr>
                </a:tc>
                <a:tc>
                  <a:txBody>
                    <a:bodyPr/>
                    <a:lstStyle/>
                    <a:p>
                      <a:r>
                        <a:rPr lang="es-ES" sz="1400" b="1" baseline="0" dirty="0" smtClean="0">
                          <a:solidFill>
                            <a:schemeClr val="accent6">
                              <a:lumMod val="50000"/>
                            </a:schemeClr>
                          </a:solidFill>
                        </a:rPr>
                        <a:t>5  x  15 min</a:t>
                      </a:r>
                      <a:endParaRPr lang="es-ES" sz="1400" b="1" dirty="0">
                        <a:solidFill>
                          <a:schemeClr val="accent6">
                            <a:lumMod val="50000"/>
                          </a:schemeClr>
                        </a:solidFill>
                      </a:endParaRPr>
                    </a:p>
                  </a:txBody>
                  <a:tcPr>
                    <a:solidFill>
                      <a:schemeClr val="accent6">
                        <a:lumMod val="20000"/>
                        <a:lumOff val="80000"/>
                      </a:schemeClr>
                    </a:solidFill>
                  </a:tcPr>
                </a:tc>
                <a:tc>
                  <a:txBody>
                    <a:bodyPr/>
                    <a:lstStyle/>
                    <a:p>
                      <a:r>
                        <a:rPr lang="es-ES" sz="1400" b="1" dirty="0" smtClean="0">
                          <a:solidFill>
                            <a:schemeClr val="accent6">
                              <a:lumMod val="50000"/>
                            </a:schemeClr>
                          </a:solidFill>
                        </a:rPr>
                        <a:t>75 min</a:t>
                      </a:r>
                      <a:endParaRPr lang="es-ES" sz="1400" b="1" dirty="0">
                        <a:solidFill>
                          <a:schemeClr val="accent6">
                            <a:lumMod val="50000"/>
                          </a:schemeClr>
                        </a:solidFill>
                      </a:endParaRPr>
                    </a:p>
                  </a:txBody>
                  <a:tcPr>
                    <a:solidFill>
                      <a:schemeClr val="accent6">
                        <a:lumMod val="20000"/>
                        <a:lumOff val="80000"/>
                      </a:schemeClr>
                    </a:solidFill>
                  </a:tcPr>
                </a:tc>
                <a:extLst>
                  <a:ext uri="{0D108BD9-81ED-4DB2-BD59-A6C34878D82A}">
                    <a16:rowId xmlns="" xmlns:a16="http://schemas.microsoft.com/office/drawing/2014/main" val="10001"/>
                  </a:ext>
                </a:extLst>
              </a:tr>
              <a:tr h="338620">
                <a:tc>
                  <a:txBody>
                    <a:bodyPr/>
                    <a:lstStyle/>
                    <a:p>
                      <a:r>
                        <a:rPr lang="es-ES" sz="1400" b="1" dirty="0" smtClean="0">
                          <a:solidFill>
                            <a:schemeClr val="accent6">
                              <a:lumMod val="50000"/>
                            </a:schemeClr>
                          </a:solidFill>
                        </a:rPr>
                        <a:t>DESCANSO</a:t>
                      </a:r>
                      <a:endParaRPr lang="es-ES" sz="1400" b="1" dirty="0">
                        <a:solidFill>
                          <a:schemeClr val="accent6">
                            <a:lumMod val="50000"/>
                          </a:schemeClr>
                        </a:solidFill>
                      </a:endParaRPr>
                    </a:p>
                  </a:txBody>
                  <a:tcPr>
                    <a:solidFill>
                      <a:schemeClr val="accent6">
                        <a:lumMod val="40000"/>
                        <a:lumOff val="60000"/>
                      </a:schemeClr>
                    </a:solidFill>
                  </a:tcPr>
                </a:tc>
                <a:tc>
                  <a:txBody>
                    <a:bodyPr/>
                    <a:lstStyle/>
                    <a:p>
                      <a:endParaRPr lang="es-ES" sz="1400" b="1" dirty="0">
                        <a:solidFill>
                          <a:schemeClr val="accent6">
                            <a:lumMod val="50000"/>
                          </a:schemeClr>
                        </a:solidFill>
                      </a:endParaRPr>
                    </a:p>
                  </a:txBody>
                  <a:tcPr>
                    <a:solidFill>
                      <a:schemeClr val="accent6">
                        <a:lumMod val="40000"/>
                        <a:lumOff val="60000"/>
                      </a:schemeClr>
                    </a:solidFill>
                  </a:tcPr>
                </a:tc>
                <a:tc>
                  <a:txBody>
                    <a:bodyPr/>
                    <a:lstStyle/>
                    <a:p>
                      <a:r>
                        <a:rPr lang="es-ES" sz="1400" b="1" dirty="0" smtClean="0">
                          <a:solidFill>
                            <a:schemeClr val="accent6">
                              <a:lumMod val="50000"/>
                            </a:schemeClr>
                          </a:solidFill>
                        </a:rPr>
                        <a:t>20 min</a:t>
                      </a:r>
                      <a:endParaRPr lang="es-ES" sz="1400" b="1" dirty="0">
                        <a:solidFill>
                          <a:schemeClr val="accent6">
                            <a:lumMod val="50000"/>
                          </a:schemeClr>
                        </a:solidFill>
                      </a:endParaRPr>
                    </a:p>
                  </a:txBody>
                  <a:tcPr>
                    <a:solidFill>
                      <a:schemeClr val="accent6">
                        <a:lumMod val="40000"/>
                        <a:lumOff val="60000"/>
                      </a:schemeClr>
                    </a:solidFill>
                  </a:tcPr>
                </a:tc>
                <a:extLst>
                  <a:ext uri="{0D108BD9-81ED-4DB2-BD59-A6C34878D82A}">
                    <a16:rowId xmlns="" xmlns:a16="http://schemas.microsoft.com/office/drawing/2014/main" val="10002"/>
                  </a:ext>
                </a:extLst>
              </a:tr>
              <a:tr h="338620">
                <a:tc>
                  <a:txBody>
                    <a:bodyPr/>
                    <a:lstStyle/>
                    <a:p>
                      <a:r>
                        <a:rPr lang="es-ES" sz="1400" b="1" dirty="0" smtClean="0">
                          <a:solidFill>
                            <a:schemeClr val="bg1"/>
                          </a:solidFill>
                        </a:rPr>
                        <a:t>TOTAL</a:t>
                      </a:r>
                      <a:endParaRPr lang="es-ES" sz="1400" b="1" dirty="0">
                        <a:solidFill>
                          <a:schemeClr val="bg1"/>
                        </a:solidFill>
                      </a:endParaRPr>
                    </a:p>
                  </a:txBody>
                  <a:tcPr>
                    <a:solidFill>
                      <a:schemeClr val="accent6">
                        <a:lumMod val="50000"/>
                      </a:schemeClr>
                    </a:solidFill>
                  </a:tcPr>
                </a:tc>
                <a:tc>
                  <a:txBody>
                    <a:bodyPr/>
                    <a:lstStyle/>
                    <a:p>
                      <a:r>
                        <a:rPr lang="es-ES" sz="1400" b="1" dirty="0" smtClean="0">
                          <a:solidFill>
                            <a:schemeClr val="bg1"/>
                          </a:solidFill>
                        </a:rPr>
                        <a:t>26</a:t>
                      </a:r>
                      <a:r>
                        <a:rPr lang="es-ES" sz="1400" b="1" baseline="0" dirty="0" smtClean="0">
                          <a:solidFill>
                            <a:schemeClr val="bg1"/>
                          </a:solidFill>
                        </a:rPr>
                        <a:t> CITAS</a:t>
                      </a:r>
                      <a:endParaRPr lang="es-ES" sz="1400" b="1" dirty="0">
                        <a:solidFill>
                          <a:schemeClr val="bg1"/>
                        </a:solidFill>
                      </a:endParaRPr>
                    </a:p>
                  </a:txBody>
                  <a:tcPr>
                    <a:solidFill>
                      <a:schemeClr val="accent6">
                        <a:lumMod val="50000"/>
                      </a:schemeClr>
                    </a:solidFill>
                  </a:tcPr>
                </a:tc>
                <a:tc>
                  <a:txBody>
                    <a:bodyPr/>
                    <a:lstStyle/>
                    <a:p>
                      <a:r>
                        <a:rPr lang="es-ES" sz="1400" b="1" dirty="0" smtClean="0">
                          <a:solidFill>
                            <a:schemeClr val="bg1"/>
                          </a:solidFill>
                        </a:rPr>
                        <a:t>347</a:t>
                      </a:r>
                      <a:r>
                        <a:rPr lang="es-ES" sz="1400" b="1" baseline="0" dirty="0" smtClean="0">
                          <a:solidFill>
                            <a:schemeClr val="bg1"/>
                          </a:solidFill>
                        </a:rPr>
                        <a:t> min (≈ 6 horas)</a:t>
                      </a:r>
                      <a:endParaRPr lang="es-ES" sz="1400" b="1" dirty="0">
                        <a:solidFill>
                          <a:schemeClr val="bg1"/>
                        </a:solidFill>
                      </a:endParaRPr>
                    </a:p>
                  </a:txBody>
                  <a:tcPr>
                    <a:solidFill>
                      <a:schemeClr val="accent6">
                        <a:lumMod val="50000"/>
                      </a:schemeClr>
                    </a:solidFill>
                  </a:tcPr>
                </a:tc>
                <a:extLst>
                  <a:ext uri="{0D108BD9-81ED-4DB2-BD59-A6C34878D82A}">
                    <a16:rowId xmlns="" xmlns:a16="http://schemas.microsoft.com/office/drawing/2014/main" val="10003"/>
                  </a:ext>
                </a:extLst>
              </a:tr>
            </a:tbl>
          </a:graphicData>
        </a:graphic>
      </p:graphicFrame>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694" y="5498056"/>
            <a:ext cx="3014614" cy="1255851"/>
          </a:xfrm>
          <a:prstGeom prst="rect">
            <a:avLst/>
          </a:prstGeom>
        </p:spPr>
      </p:pic>
      <p:sp>
        <p:nvSpPr>
          <p:cNvPr id="19" name="Nube 18"/>
          <p:cNvSpPr/>
          <p:nvPr/>
        </p:nvSpPr>
        <p:spPr>
          <a:xfrm>
            <a:off x="4814431" y="5815291"/>
            <a:ext cx="3104369" cy="992902"/>
          </a:xfrm>
          <a:prstGeom prst="cloud">
            <a:avLst/>
          </a:prstGeom>
          <a:gradFill flip="none" rotWithShape="1">
            <a:gsLst>
              <a:gs pos="0">
                <a:schemeClr val="accent6">
                  <a:lumMod val="20000"/>
                  <a:lumOff val="80000"/>
                  <a:shade val="30000"/>
                  <a:satMod val="115000"/>
                </a:schemeClr>
              </a:gs>
              <a:gs pos="19000">
                <a:schemeClr val="accent6">
                  <a:lumMod val="20000"/>
                  <a:lumOff val="80000"/>
                  <a:shade val="67500"/>
                  <a:satMod val="115000"/>
                </a:schemeClr>
              </a:gs>
              <a:gs pos="60000">
                <a:schemeClr val="accent6">
                  <a:lumMod val="20000"/>
                  <a:lumOff val="80000"/>
                  <a:shade val="100000"/>
                  <a:satMod val="115000"/>
                </a:schemeClr>
              </a:gs>
            </a:gsLst>
            <a:lin ang="27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accent6">
                    <a:lumMod val="50000"/>
                  </a:schemeClr>
                </a:solidFill>
              </a:rPr>
              <a:t>¿Pedíamos algo descabellado?</a:t>
            </a:r>
            <a:endParaRPr lang="es-ES" sz="2000" b="1" dirty="0">
              <a:solidFill>
                <a:schemeClr val="accent6">
                  <a:lumMod val="50000"/>
                </a:schemeClr>
              </a:solidFill>
            </a:endParaRPr>
          </a:p>
        </p:txBody>
      </p:sp>
    </p:spTree>
    <p:extLst>
      <p:ext uri="{BB962C8B-B14F-4D97-AF65-F5344CB8AC3E}">
        <p14:creationId xmlns:p14="http://schemas.microsoft.com/office/powerpoint/2010/main" val="222772989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02020" y="189061"/>
            <a:ext cx="12502836" cy="6613628"/>
            <a:chOff x="-302020" y="189061"/>
            <a:chExt cx="12502836" cy="6613628"/>
          </a:xfrm>
        </p:grpSpPr>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5787"/>
            <a:stretch/>
          </p:blipFill>
          <p:spPr>
            <a:xfrm rot="283085">
              <a:off x="5383340" y="2077850"/>
              <a:ext cx="1996601" cy="2540801"/>
            </a:xfrm>
            <a:prstGeom prst="rect">
              <a:avLst/>
            </a:prstGeom>
          </p:spPr>
        </p:pic>
        <p:sp>
          <p:nvSpPr>
            <p:cNvPr id="6" name="Rectángulo 5"/>
            <p:cNvSpPr/>
            <p:nvPr/>
          </p:nvSpPr>
          <p:spPr>
            <a:xfrm>
              <a:off x="224483" y="2365290"/>
              <a:ext cx="4998308" cy="2154436"/>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285750" indent="-285750">
                <a:buFont typeface="Wingdings" panose="05000000000000000000" pitchFamily="2" charset="2"/>
                <a:buChar char="ü"/>
              </a:pPr>
              <a:r>
                <a:rPr lang="es-ES" sz="1400" b="0" i="0" u="none" strike="noStrike" baseline="0" dirty="0" smtClean="0">
                  <a:solidFill>
                    <a:srgbClr val="000000"/>
                  </a:solidFill>
                  <a:latin typeface="Calibri" panose="020F0502020204030204" pitchFamily="34" charset="0"/>
                </a:rPr>
                <a:t>Los EAP </a:t>
              </a:r>
              <a:r>
                <a:rPr lang="es-ES" sz="1400" i="0" u="none" strike="noStrike" baseline="0" dirty="0" smtClean="0">
                  <a:solidFill>
                    <a:srgbClr val="000000"/>
                  </a:solidFill>
                  <a:latin typeface="Calibri" panose="020F0502020204030204" pitchFamily="34" charset="0"/>
                </a:rPr>
                <a:t>podrán hacer uso de los vehículos </a:t>
              </a:r>
              <a:r>
                <a:rPr lang="es-ES" sz="1400" b="0" i="0" u="none" strike="noStrike" baseline="0" dirty="0" smtClean="0">
                  <a:solidFill>
                    <a:srgbClr val="000000"/>
                  </a:solidFill>
                  <a:latin typeface="Calibri" panose="020F0502020204030204" pitchFamily="34" charset="0"/>
                </a:rPr>
                <a:t>que la CSUiSP ha puesto a disposición de los profesionales y de las TNA para el desplazamiento a </a:t>
              </a:r>
              <a:r>
                <a:rPr lang="es-ES" sz="1400" i="0" u="none" strike="noStrike" baseline="0" dirty="0" smtClean="0">
                  <a:solidFill>
                    <a:srgbClr val="000000"/>
                  </a:solidFill>
                  <a:latin typeface="Calibri" panose="020F0502020204030204" pitchFamily="34" charset="0"/>
                </a:rPr>
                <a:t>domicilios</a:t>
              </a:r>
              <a:r>
                <a:rPr lang="es-ES" sz="1400" b="1" i="0" u="none" strike="noStrike" baseline="0" dirty="0" smtClean="0">
                  <a:solidFill>
                    <a:srgbClr val="000000"/>
                  </a:solidFill>
                  <a:latin typeface="Calibri" panose="020F0502020204030204" pitchFamily="34" charset="0"/>
                </a:rPr>
                <a:t> </a:t>
              </a:r>
              <a:r>
                <a:rPr lang="es-ES" sz="1600" b="1" i="0" u="sng" strike="noStrike" baseline="0" dirty="0" smtClean="0">
                  <a:solidFill>
                    <a:srgbClr val="C00000"/>
                  </a:solidFill>
                  <a:latin typeface="Calibri" panose="020F0502020204030204" pitchFamily="34" charset="0"/>
                </a:rPr>
                <a:t>cuando las circunstancias así lo aconsejen</a:t>
              </a:r>
              <a:r>
                <a:rPr lang="es-ES" sz="1400" b="0" i="0" u="none" strike="noStrike" baseline="0" dirty="0" smtClean="0">
                  <a:solidFill>
                    <a:srgbClr val="C00000"/>
                  </a:solidFill>
                  <a:latin typeface="Calibri" panose="020F0502020204030204" pitchFamily="34" charset="0"/>
                </a:rPr>
                <a:t>,</a:t>
              </a:r>
              <a:r>
                <a:rPr lang="es-ES" sz="1400" b="0" i="0" u="none" strike="noStrike" baseline="0" dirty="0" smtClean="0">
                  <a:solidFill>
                    <a:srgbClr val="000000"/>
                  </a:solidFill>
                  <a:latin typeface="Calibri" panose="020F0502020204030204" pitchFamily="34" charset="0"/>
                </a:rPr>
                <a:t> especialmente para desplazamientos en zonas de acción preferente, atención urgente domiciliaria o movilización por el CICU del EAP. </a:t>
              </a:r>
            </a:p>
            <a:p>
              <a:pPr marL="285750" indent="-285750">
                <a:buFont typeface="Wingdings" panose="05000000000000000000" pitchFamily="2" charset="2"/>
                <a:buChar char="ü"/>
              </a:pPr>
              <a:endParaRPr lang="es-ES" sz="1400" b="0" i="0" u="none" strike="noStrike" baseline="0" dirty="0" smtClean="0">
                <a:solidFill>
                  <a:srgbClr val="000000"/>
                </a:solidFill>
                <a:latin typeface="Calibri" panose="020F0502020204030204" pitchFamily="34" charset="0"/>
              </a:endParaRPr>
            </a:p>
            <a:p>
              <a:pPr marL="285750" indent="-285750">
                <a:buFont typeface="Wingdings" panose="05000000000000000000" pitchFamily="2" charset="2"/>
                <a:buChar char="ü"/>
              </a:pPr>
              <a:r>
                <a:rPr lang="es-ES" sz="1400" b="0" i="0" u="none" strike="noStrike" baseline="0" dirty="0" smtClean="0">
                  <a:solidFill>
                    <a:srgbClr val="000000"/>
                  </a:solidFill>
                  <a:latin typeface="Calibri" panose="020F0502020204030204" pitchFamily="34" charset="0"/>
                </a:rPr>
                <a:t>Durante el primer semestre de 2023 </a:t>
              </a:r>
              <a:r>
                <a:rPr lang="es-ES" sz="1600" b="1" i="0" u="sng" strike="noStrike" baseline="0" dirty="0" smtClean="0">
                  <a:solidFill>
                    <a:srgbClr val="C00000"/>
                  </a:solidFill>
                  <a:latin typeface="Calibri" panose="020F0502020204030204" pitchFamily="34" charset="0"/>
                </a:rPr>
                <a:t>se revisará</a:t>
              </a:r>
              <a:r>
                <a:rPr lang="es-ES" sz="1600" b="1" i="0" strike="noStrike" baseline="0" dirty="0" smtClean="0">
                  <a:solidFill>
                    <a:srgbClr val="C00000"/>
                  </a:solidFill>
                  <a:latin typeface="Calibri" panose="020F0502020204030204" pitchFamily="34" charset="0"/>
                </a:rPr>
                <a:t> </a:t>
              </a:r>
              <a:r>
                <a:rPr lang="es-ES" sz="1400" b="0" i="0" u="none" strike="noStrike" baseline="0" dirty="0" smtClean="0">
                  <a:solidFill>
                    <a:srgbClr val="000000"/>
                  </a:solidFill>
                  <a:latin typeface="Calibri" panose="020F0502020204030204" pitchFamily="34" charset="0"/>
                </a:rPr>
                <a:t>la situación del </a:t>
              </a:r>
              <a:r>
                <a:rPr lang="es-ES" sz="1600" b="1" i="0" u="sng" strike="noStrike" baseline="0" dirty="0" smtClean="0">
                  <a:solidFill>
                    <a:srgbClr val="C00000"/>
                  </a:solidFill>
                  <a:latin typeface="Calibri" panose="020F0502020204030204" pitchFamily="34" charset="0"/>
                </a:rPr>
                <a:t>pacto de transporte de 2018</a:t>
              </a:r>
              <a:r>
                <a:rPr lang="es-ES" sz="1600" b="0" i="0" strike="noStrike" baseline="0" dirty="0" smtClean="0">
                  <a:solidFill>
                    <a:srgbClr val="C00000"/>
                  </a:solidFill>
                  <a:latin typeface="Calibri" panose="020F0502020204030204" pitchFamily="34" charset="0"/>
                </a:rPr>
                <a:t>.</a:t>
              </a:r>
              <a:r>
                <a:rPr lang="es-ES" sz="1600" b="0" i="0" u="sng" strike="noStrike" baseline="0" dirty="0" smtClean="0">
                  <a:solidFill>
                    <a:srgbClr val="C00000"/>
                  </a:solidFill>
                  <a:latin typeface="Calibri" panose="020F0502020204030204" pitchFamily="34" charset="0"/>
                </a:rPr>
                <a:t> </a:t>
              </a:r>
            </a:p>
          </p:txBody>
        </p:sp>
        <p:grpSp>
          <p:nvGrpSpPr>
            <p:cNvPr id="8" name="Grupo 7"/>
            <p:cNvGrpSpPr/>
            <p:nvPr/>
          </p:nvGrpSpPr>
          <p:grpSpPr>
            <a:xfrm>
              <a:off x="1779373" y="747213"/>
              <a:ext cx="9204536" cy="1518151"/>
              <a:chOff x="1779373" y="747213"/>
              <a:chExt cx="9204536" cy="1518151"/>
            </a:xfrm>
          </p:grpSpPr>
          <p:sp>
            <p:nvSpPr>
              <p:cNvPr id="12" name="Rectángulo 11"/>
              <p:cNvSpPr/>
              <p:nvPr/>
            </p:nvSpPr>
            <p:spPr>
              <a:xfrm>
                <a:off x="2471837" y="747213"/>
                <a:ext cx="6741334" cy="707886"/>
              </a:xfrm>
              <a:prstGeom prst="rect">
                <a:avLst/>
              </a:prstGeom>
            </p:spPr>
            <p:txBody>
              <a:bodyPr wrap="none">
                <a:spAutoFit/>
              </a:bodyPr>
              <a:lstStyle/>
              <a:p>
                <a:pPr algn="ctr"/>
                <a:r>
                  <a:rPr lang="es-ES" sz="4000" b="1" dirty="0" smtClean="0">
                    <a:solidFill>
                      <a:srgbClr val="E67300"/>
                    </a:solidFill>
                  </a:rPr>
                  <a:t>TRASPORTE A LOS DOMICILIOS</a:t>
                </a:r>
              </a:p>
            </p:txBody>
          </p:sp>
          <p:sp>
            <p:nvSpPr>
              <p:cNvPr id="10" name="CuadroTexto 9"/>
              <p:cNvSpPr txBox="1"/>
              <p:nvPr/>
            </p:nvSpPr>
            <p:spPr>
              <a:xfrm>
                <a:off x="1779373" y="1803699"/>
                <a:ext cx="9204536" cy="461665"/>
              </a:xfrm>
              <a:prstGeom prst="rect">
                <a:avLst/>
              </a:prstGeom>
              <a:noFill/>
            </p:spPr>
            <p:txBody>
              <a:bodyPr wrap="squar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sp>
          <p:nvSpPr>
            <p:cNvPr id="7" name="CuadroTexto 6"/>
            <p:cNvSpPr txBox="1"/>
            <p:nvPr/>
          </p:nvSpPr>
          <p:spPr>
            <a:xfrm>
              <a:off x="7506952" y="2353625"/>
              <a:ext cx="4452033" cy="1908215"/>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marL="285750" indent="-285750">
                <a:buFont typeface="Wingdings" panose="05000000000000000000" pitchFamily="2" charset="2"/>
                <a:buChar char="ü"/>
              </a:pPr>
              <a:r>
                <a:rPr lang="es-ES" sz="1400" dirty="0" smtClean="0"/>
                <a:t>Por </a:t>
              </a:r>
              <a:r>
                <a:rPr lang="es-ES" sz="1600" b="1" u="sng" dirty="0" smtClean="0">
                  <a:solidFill>
                    <a:srgbClr val="C00000"/>
                  </a:solidFill>
                </a:rPr>
                <a:t>sentencia</a:t>
              </a:r>
              <a:r>
                <a:rPr lang="es-ES" sz="1400" dirty="0" smtClean="0"/>
                <a:t> se nos reconoce que la Administración deberá poner a disposición del médico TODOS los medios necesarios para el cumplimiento de sus funciones. Nosotros no aceptaremos acuerdos que rebajen lo dictado en sentencia. </a:t>
              </a:r>
            </a:p>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400" dirty="0" smtClean="0"/>
                <a:t>El </a:t>
              </a:r>
              <a:r>
                <a:rPr lang="es-ES" sz="1600" b="1" u="sng" dirty="0" smtClean="0">
                  <a:solidFill>
                    <a:srgbClr val="C00000"/>
                  </a:solidFill>
                </a:rPr>
                <a:t>pacto de transporte de 2018, jamás lo cumplieron</a:t>
              </a:r>
              <a:r>
                <a:rPr lang="es-ES" sz="1400" dirty="0" smtClean="0">
                  <a:solidFill>
                    <a:srgbClr val="C00000"/>
                  </a:solidFill>
                </a:rPr>
                <a:t>. </a:t>
              </a:r>
              <a:r>
                <a:rPr lang="es-ES" sz="1400" dirty="0" smtClean="0"/>
                <a:t>Incluía conductor y vehículo.</a:t>
              </a: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997" y="5533745"/>
              <a:ext cx="2360398" cy="1202751"/>
            </a:xfrm>
            <a:prstGeom prst="rect">
              <a:avLst/>
            </a:prstGeom>
          </p:spPr>
        </p:pic>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l="31690" b="-24"/>
            <a:stretch/>
          </p:blipFill>
          <p:spPr>
            <a:xfrm rot="20568704">
              <a:off x="5190788" y="4466238"/>
              <a:ext cx="2397591" cy="2084041"/>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197" y="5546838"/>
              <a:ext cx="3014614" cy="1255851"/>
            </a:xfrm>
            <a:prstGeom prst="rect">
              <a:avLst/>
            </a:prstGeom>
          </p:spPr>
        </p:pic>
        <p:sp>
          <p:nvSpPr>
            <p:cNvPr id="16" name="Rectángulo 15"/>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spTree>
    <p:extLst>
      <p:ext uri="{BB962C8B-B14F-4D97-AF65-F5344CB8AC3E}">
        <p14:creationId xmlns:p14="http://schemas.microsoft.com/office/powerpoint/2010/main" val="282154649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02020" y="189061"/>
            <a:ext cx="12502836" cy="6623127"/>
            <a:chOff x="-302020" y="189061"/>
            <a:chExt cx="12502836" cy="6623127"/>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20" y="5559782"/>
              <a:ext cx="2360398" cy="1202751"/>
            </a:xfrm>
            <a:prstGeom prst="rect">
              <a:avLst/>
            </a:prstGeom>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9369" b="8949"/>
            <a:stretch/>
          </p:blipFill>
          <p:spPr>
            <a:xfrm>
              <a:off x="4621427" y="2423713"/>
              <a:ext cx="1366001" cy="1983596"/>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21887">
              <a:off x="2697278" y="4047003"/>
              <a:ext cx="3654712" cy="2055776"/>
            </a:xfrm>
            <a:prstGeom prst="rect">
              <a:avLst/>
            </a:prstGeom>
          </p:spPr>
        </p:pic>
        <p:sp>
          <p:nvSpPr>
            <p:cNvPr id="5" name="Rectángulo 4"/>
            <p:cNvSpPr/>
            <p:nvPr/>
          </p:nvSpPr>
          <p:spPr>
            <a:xfrm>
              <a:off x="182409" y="2297290"/>
              <a:ext cx="4245429" cy="1938992"/>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285750" indent="-285750">
                <a:buFont typeface="Wingdings" panose="05000000000000000000" pitchFamily="2" charset="2"/>
                <a:buChar char="ü"/>
              </a:pPr>
              <a:r>
                <a:rPr lang="es-ES" sz="1400" b="0" i="0" u="none" strike="noStrike" baseline="0" dirty="0" smtClean="0">
                  <a:solidFill>
                    <a:srgbClr val="000000"/>
                  </a:solidFill>
                  <a:latin typeface="Calibri" panose="020F0502020204030204" pitchFamily="34" charset="0"/>
                </a:rPr>
                <a:t>Se realizará un </a:t>
              </a:r>
              <a:r>
                <a:rPr lang="es-ES" sz="1600" b="1" i="0" u="sng" strike="noStrike" baseline="0" dirty="0" smtClean="0">
                  <a:solidFill>
                    <a:srgbClr val="C00000"/>
                  </a:solidFill>
                  <a:latin typeface="Calibri" panose="020F0502020204030204" pitchFamily="34" charset="0"/>
                </a:rPr>
                <a:t>estudio de frecuentación</a:t>
              </a:r>
              <a:r>
                <a:rPr lang="es-ES" sz="1600" b="1" i="0" strike="noStrike" baseline="0" dirty="0" smtClean="0">
                  <a:solidFill>
                    <a:srgbClr val="C00000"/>
                  </a:solidFill>
                  <a:latin typeface="Calibri" panose="020F0502020204030204" pitchFamily="34" charset="0"/>
                </a:rPr>
                <a:t> </a:t>
              </a:r>
              <a:r>
                <a:rPr lang="es-ES" sz="1400" b="0" i="0" u="none" strike="noStrike" baseline="0" dirty="0" smtClean="0">
                  <a:solidFill>
                    <a:srgbClr val="000000"/>
                  </a:solidFill>
                  <a:latin typeface="Calibri" panose="020F0502020204030204" pitchFamily="34" charset="0"/>
                </a:rPr>
                <a:t>y la adecuación del personal de los PAC/PAS. </a:t>
              </a:r>
            </a:p>
            <a:p>
              <a:pPr marL="285750" indent="-285750">
                <a:buFont typeface="Wingdings" panose="05000000000000000000" pitchFamily="2" charset="2"/>
                <a:buChar char="ü"/>
              </a:pPr>
              <a:endParaRPr lang="es-ES" sz="1400" b="0" i="0" u="none" strike="noStrike" baseline="0" dirty="0" smtClean="0">
                <a:solidFill>
                  <a:srgbClr val="000000"/>
                </a:solidFill>
                <a:latin typeface="Calibri" panose="020F0502020204030204" pitchFamily="34" charset="0"/>
              </a:endParaRPr>
            </a:p>
            <a:p>
              <a:pPr marL="285750" indent="-285750">
                <a:buFont typeface="Wingdings" panose="05000000000000000000" pitchFamily="2" charset="2"/>
                <a:buChar char="ü"/>
              </a:pPr>
              <a:r>
                <a:rPr lang="es-ES" sz="1600" b="1" i="0" u="sng" strike="noStrike" baseline="0" dirty="0" smtClean="0">
                  <a:solidFill>
                    <a:srgbClr val="C00000"/>
                  </a:solidFill>
                  <a:latin typeface="Calibri" panose="020F0502020204030204" pitchFamily="34" charset="0"/>
                </a:rPr>
                <a:t>Se programarán las reformas</a:t>
              </a:r>
              <a:r>
                <a:rPr lang="es-ES" sz="1600" b="1" i="0" strike="noStrike" baseline="0" dirty="0" smtClean="0">
                  <a:solidFill>
                    <a:srgbClr val="C00000"/>
                  </a:solidFill>
                  <a:latin typeface="Calibri" panose="020F0502020204030204" pitchFamily="34" charset="0"/>
                </a:rPr>
                <a:t> </a:t>
              </a:r>
              <a:r>
                <a:rPr lang="es-ES" sz="1400" b="0" i="0" u="none" strike="noStrike" baseline="0" dirty="0" smtClean="0">
                  <a:solidFill>
                    <a:srgbClr val="000000"/>
                  </a:solidFill>
                  <a:latin typeface="Calibri" panose="020F0502020204030204" pitchFamily="34" charset="0"/>
                </a:rPr>
                <a:t>necesarias en las </a:t>
              </a:r>
              <a:r>
                <a:rPr lang="es-ES" sz="1600" b="1" i="0" u="sng" strike="noStrike" baseline="0" dirty="0" smtClean="0">
                  <a:solidFill>
                    <a:srgbClr val="C00000"/>
                  </a:solidFill>
                  <a:latin typeface="Calibri" panose="020F0502020204030204" pitchFamily="34" charset="0"/>
                </a:rPr>
                <a:t>áreas de descanso</a:t>
              </a:r>
              <a:r>
                <a:rPr lang="es-ES" sz="1600" b="0" i="0" strike="noStrike" baseline="0" dirty="0" smtClean="0">
                  <a:solidFill>
                    <a:srgbClr val="C00000"/>
                  </a:solidFill>
                  <a:latin typeface="Calibri" panose="020F0502020204030204" pitchFamily="34" charset="0"/>
                </a:rPr>
                <a:t>. </a:t>
              </a:r>
              <a:endParaRPr lang="es-ES" sz="1400" b="0" i="0" strike="noStrike" baseline="0" dirty="0" smtClean="0">
                <a:solidFill>
                  <a:srgbClr val="C00000"/>
                </a:solidFill>
                <a:latin typeface="Calibri" panose="020F0502020204030204" pitchFamily="34" charset="0"/>
              </a:endParaRPr>
            </a:p>
            <a:p>
              <a:pPr marL="285750" indent="-285750">
                <a:buFont typeface="Wingdings" panose="05000000000000000000" pitchFamily="2" charset="2"/>
                <a:buChar char="ü"/>
              </a:pPr>
              <a:endParaRPr lang="es-ES" sz="1400" b="0" i="0" u="none" strike="noStrike" baseline="0" dirty="0" smtClean="0">
                <a:solidFill>
                  <a:srgbClr val="000000"/>
                </a:solidFill>
                <a:latin typeface="Calibri" panose="020F0502020204030204" pitchFamily="34" charset="0"/>
              </a:endParaRPr>
            </a:p>
            <a:p>
              <a:pPr marL="285750" indent="-285750">
                <a:buFont typeface="Wingdings" panose="05000000000000000000" pitchFamily="2" charset="2"/>
                <a:buChar char="ü"/>
              </a:pPr>
              <a:r>
                <a:rPr lang="es-ES" sz="1400" b="0" i="0" u="none" strike="noStrike" baseline="0" dirty="0" smtClean="0">
                  <a:solidFill>
                    <a:srgbClr val="000000"/>
                  </a:solidFill>
                  <a:latin typeface="Calibri" panose="020F0502020204030204" pitchFamily="34" charset="0"/>
                </a:rPr>
                <a:t>Se </a:t>
              </a:r>
              <a:r>
                <a:rPr lang="es-ES" sz="1600" b="1" i="0" u="sng" strike="noStrike" baseline="0" dirty="0" smtClean="0">
                  <a:solidFill>
                    <a:srgbClr val="C00000"/>
                  </a:solidFill>
                  <a:latin typeface="Calibri" panose="020F0502020204030204" pitchFamily="34" charset="0"/>
                </a:rPr>
                <a:t>homogeneizará el horario de apertura</a:t>
              </a:r>
              <a:r>
                <a:rPr lang="es-ES" sz="1600" b="1" i="0" strike="noStrike" baseline="0" dirty="0" smtClean="0">
                  <a:solidFill>
                    <a:srgbClr val="C00000"/>
                  </a:solidFill>
                  <a:latin typeface="Calibri" panose="020F0502020204030204" pitchFamily="34" charset="0"/>
                </a:rPr>
                <a:t> </a:t>
              </a:r>
              <a:r>
                <a:rPr lang="es-ES" sz="1400" b="0" i="0" u="none" strike="noStrike" baseline="0" dirty="0" smtClean="0">
                  <a:solidFill>
                    <a:srgbClr val="000000"/>
                  </a:solidFill>
                  <a:latin typeface="Calibri" panose="020F0502020204030204" pitchFamily="34" charset="0"/>
                </a:rPr>
                <a:t>de los PAC/PAS. </a:t>
              </a:r>
            </a:p>
          </p:txBody>
        </p:sp>
        <p:sp>
          <p:nvSpPr>
            <p:cNvPr id="7" name="CuadroTexto 6"/>
            <p:cNvSpPr txBox="1"/>
            <p:nvPr/>
          </p:nvSpPr>
          <p:spPr>
            <a:xfrm>
              <a:off x="6203092" y="2297290"/>
              <a:ext cx="5803852" cy="3077766"/>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marL="285750" indent="-285750">
                <a:buFont typeface="Wingdings" panose="05000000000000000000" pitchFamily="2" charset="2"/>
                <a:buChar char="ü"/>
              </a:pPr>
              <a:r>
                <a:rPr lang="es-ES" sz="1400" dirty="0" smtClean="0"/>
                <a:t>El estudio lo tienen a golpe de tecla. </a:t>
              </a:r>
              <a:r>
                <a:rPr lang="es-ES" sz="1600" b="1" u="sng" dirty="0" smtClean="0">
                  <a:solidFill>
                    <a:srgbClr val="C00000"/>
                  </a:solidFill>
                </a:rPr>
                <a:t>Pedimos adecuar el número de médicos en los PAC/PAS a la demanda</a:t>
              </a:r>
              <a:r>
                <a:rPr lang="es-ES" sz="1400" dirty="0" smtClean="0"/>
                <a:t> con cargas similares a otras categorías.</a:t>
              </a:r>
            </a:p>
            <a:p>
              <a:pPr marL="285750" indent="-285750">
                <a:buFont typeface="Wingdings" panose="05000000000000000000" pitchFamily="2" charset="2"/>
                <a:buChar char="ü"/>
              </a:pPr>
              <a:endParaRPr lang="es-ES" sz="1400" dirty="0"/>
            </a:p>
            <a:p>
              <a:pPr marL="285750" indent="-285750">
                <a:buFont typeface="Wingdings" panose="05000000000000000000" pitchFamily="2" charset="2"/>
                <a:buChar char="ü"/>
              </a:pPr>
              <a:r>
                <a:rPr lang="es-ES" sz="1400" dirty="0" smtClean="0"/>
                <a:t>Les hemos facilitado información detallada y gráfica desde hace años sobre las </a:t>
              </a:r>
              <a:r>
                <a:rPr lang="es-ES" sz="1600" b="1" u="sng" dirty="0" smtClean="0">
                  <a:solidFill>
                    <a:srgbClr val="C00000"/>
                  </a:solidFill>
                </a:rPr>
                <a:t>áreas de descanso</a:t>
              </a:r>
              <a:r>
                <a:rPr lang="es-ES" sz="1400" b="1" dirty="0" smtClean="0"/>
                <a:t> </a:t>
              </a:r>
              <a:r>
                <a:rPr lang="es-ES" sz="1400" dirty="0" smtClean="0"/>
                <a:t>sin recibir respuesta por lo que lo hemos </a:t>
              </a:r>
              <a:r>
                <a:rPr lang="es-ES" sz="1600" b="1" u="sng" dirty="0" smtClean="0">
                  <a:solidFill>
                    <a:srgbClr val="C00000"/>
                  </a:solidFill>
                </a:rPr>
                <a:t>denunciado a inspección de trabajo</a:t>
              </a:r>
              <a:r>
                <a:rPr lang="es-ES" sz="1600" dirty="0" smtClean="0">
                  <a:solidFill>
                    <a:srgbClr val="C00000"/>
                  </a:solidFill>
                </a:rPr>
                <a:t>.</a:t>
              </a:r>
            </a:p>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400" dirty="0" smtClean="0"/>
                <a:t>Terminar con </a:t>
              </a:r>
              <a:r>
                <a:rPr lang="es-ES" sz="1600" b="1" u="sng" dirty="0" smtClean="0">
                  <a:solidFill>
                    <a:srgbClr val="C00000"/>
                  </a:solidFill>
                </a:rPr>
                <a:t>horarios incongruentes y diferentes</a:t>
              </a:r>
              <a:r>
                <a:rPr lang="es-ES" sz="1600" b="1" dirty="0" smtClean="0">
                  <a:solidFill>
                    <a:srgbClr val="C00000"/>
                  </a:solidFill>
                </a:rPr>
                <a:t> </a:t>
              </a:r>
              <a:r>
                <a:rPr lang="es-ES" sz="1400" dirty="0" smtClean="0"/>
                <a:t>en función a departamento.</a:t>
              </a:r>
            </a:p>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400" dirty="0" smtClean="0"/>
                <a:t>Acabar con los </a:t>
              </a:r>
              <a:r>
                <a:rPr lang="es-ES" sz="1600" b="1" u="sng" dirty="0" smtClean="0">
                  <a:solidFill>
                    <a:srgbClr val="C00000"/>
                  </a:solidFill>
                </a:rPr>
                <a:t>contratos “basura</a:t>
              </a:r>
              <a:r>
                <a:rPr lang="es-ES" sz="1600" b="1" dirty="0" smtClean="0">
                  <a:solidFill>
                    <a:srgbClr val="C00000"/>
                  </a:solidFill>
                </a:rPr>
                <a:t>” </a:t>
              </a:r>
              <a:r>
                <a:rPr lang="es-ES" sz="1400" dirty="0" smtClean="0"/>
                <a:t>y equiparar al resto las condiciones laborales de los compañeros que hacen únicamente atención continuada.</a:t>
              </a:r>
            </a:p>
          </p:txBody>
        </p:sp>
        <p:grpSp>
          <p:nvGrpSpPr>
            <p:cNvPr id="9" name="Grupo 8"/>
            <p:cNvGrpSpPr/>
            <p:nvPr/>
          </p:nvGrpSpPr>
          <p:grpSpPr>
            <a:xfrm>
              <a:off x="1321649" y="963128"/>
              <a:ext cx="9248686" cy="967682"/>
              <a:chOff x="1321649" y="1027010"/>
              <a:chExt cx="9248686" cy="1238354"/>
            </a:xfrm>
          </p:grpSpPr>
          <p:sp>
            <p:nvSpPr>
              <p:cNvPr id="13" name="Rectángulo 12"/>
              <p:cNvSpPr/>
              <p:nvPr/>
            </p:nvSpPr>
            <p:spPr>
              <a:xfrm>
                <a:off x="4474574" y="1027010"/>
                <a:ext cx="2048686" cy="905890"/>
              </a:xfrm>
              <a:prstGeom prst="rect">
                <a:avLst/>
              </a:prstGeom>
            </p:spPr>
            <p:txBody>
              <a:bodyPr wrap="square">
                <a:spAutoFit/>
              </a:bodyPr>
              <a:lstStyle/>
              <a:p>
                <a:pPr algn="ctr"/>
                <a:r>
                  <a:rPr lang="es-ES" sz="4000" b="1" dirty="0" smtClean="0">
                    <a:solidFill>
                      <a:srgbClr val="E67300"/>
                    </a:solidFill>
                  </a:rPr>
                  <a:t>PAC/PAS</a:t>
                </a:r>
              </a:p>
            </p:txBody>
          </p:sp>
          <p:sp>
            <p:nvSpPr>
              <p:cNvPr id="11" name="CuadroTexto 10"/>
              <p:cNvSpPr txBox="1"/>
              <p:nvPr/>
            </p:nvSpPr>
            <p:spPr>
              <a:xfrm>
                <a:off x="1321649" y="1803699"/>
                <a:ext cx="9248686" cy="461665"/>
              </a:xfrm>
              <a:prstGeom prst="rect">
                <a:avLst/>
              </a:prstGeom>
              <a:noFill/>
            </p:spPr>
            <p:txBody>
              <a:bodyPr wrap="non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2235" y="5556337"/>
              <a:ext cx="3014614" cy="1255851"/>
            </a:xfrm>
            <a:prstGeom prst="rect">
              <a:avLst/>
            </a:prstGeom>
          </p:spPr>
        </p:pic>
        <p:sp>
          <p:nvSpPr>
            <p:cNvPr id="16" name="Rectángulo 15"/>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spTree>
    <p:extLst>
      <p:ext uri="{BB962C8B-B14F-4D97-AF65-F5344CB8AC3E}">
        <p14:creationId xmlns:p14="http://schemas.microsoft.com/office/powerpoint/2010/main" val="229925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02020" y="189061"/>
            <a:ext cx="12502836" cy="6668939"/>
            <a:chOff x="-302020" y="189061"/>
            <a:chExt cx="12502836" cy="6668939"/>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60719" r="49831"/>
            <a:stretch/>
          </p:blipFill>
          <p:spPr>
            <a:xfrm>
              <a:off x="3548614" y="5115697"/>
              <a:ext cx="4086427" cy="1742303"/>
            </a:xfrm>
            <a:prstGeom prst="rect">
              <a:avLst/>
            </a:prstGeom>
          </p:spPr>
        </p:pic>
        <p:sp>
          <p:nvSpPr>
            <p:cNvPr id="7" name="Rectángulo 6"/>
            <p:cNvSpPr/>
            <p:nvPr/>
          </p:nvSpPr>
          <p:spPr>
            <a:xfrm>
              <a:off x="193373" y="2139378"/>
              <a:ext cx="5644478" cy="2769989"/>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285750" indent="-285750">
                <a:buFont typeface="Wingdings" panose="05000000000000000000" pitchFamily="2" charset="2"/>
                <a:buChar char="ü"/>
              </a:pPr>
              <a:r>
                <a:rPr lang="es-ES" sz="1400" b="0" i="0" strike="noStrike" baseline="0" dirty="0" smtClean="0">
                  <a:solidFill>
                    <a:srgbClr val="000000"/>
                  </a:solidFill>
                  <a:latin typeface="Calibri" panose="020F0502020204030204" pitchFamily="34" charset="0"/>
                </a:rPr>
                <a:t>Las </a:t>
              </a:r>
              <a:r>
                <a:rPr lang="es-ES" sz="1600" b="1" i="0" strike="noStrike" baseline="0" dirty="0" smtClean="0">
                  <a:solidFill>
                    <a:srgbClr val="C00000"/>
                  </a:solidFill>
                  <a:latin typeface="Calibri" panose="020F0502020204030204" pitchFamily="34" charset="0"/>
                </a:rPr>
                <a:t>"</a:t>
              </a:r>
              <a:r>
                <a:rPr lang="es-ES" sz="1600" b="1" i="0" u="sng" strike="noStrike" baseline="0" dirty="0" smtClean="0">
                  <a:solidFill>
                    <a:srgbClr val="C00000"/>
                  </a:solidFill>
                  <a:latin typeface="Calibri" panose="020F0502020204030204" pitchFamily="34" charset="0"/>
                </a:rPr>
                <a:t>necesidades del servicio</a:t>
              </a:r>
              <a:r>
                <a:rPr lang="es-ES" sz="1600" b="1" i="0" strike="noStrike" baseline="0" dirty="0" smtClean="0">
                  <a:solidFill>
                    <a:srgbClr val="C00000"/>
                  </a:solidFill>
                  <a:latin typeface="Calibri" panose="020F0502020204030204" pitchFamily="34" charset="0"/>
                </a:rPr>
                <a:t>" </a:t>
              </a:r>
              <a:r>
                <a:rPr lang="es-ES" sz="1400" b="0" i="0" u="none" strike="noStrike" baseline="0" dirty="0" smtClean="0">
                  <a:solidFill>
                    <a:srgbClr val="000000"/>
                  </a:solidFill>
                  <a:latin typeface="Calibri" panose="020F0502020204030204" pitchFamily="34" charset="0"/>
                </a:rPr>
                <a:t>a la hora de denegar la exención de guardias o de solicitar la realización de más de 3 guardias de presencia mensuales, </a:t>
              </a:r>
              <a:r>
                <a:rPr lang="es-ES" sz="1600" b="1" i="0" u="sng" strike="noStrike" baseline="0" dirty="0" smtClean="0">
                  <a:solidFill>
                    <a:srgbClr val="C00000"/>
                  </a:solidFill>
                  <a:latin typeface="Calibri" panose="020F0502020204030204" pitchFamily="34" charset="0"/>
                </a:rPr>
                <a:t>estarán debidamente justificadas</a:t>
              </a:r>
              <a:r>
                <a:rPr lang="es-ES" sz="1600" b="1" i="0" strike="noStrike" baseline="0" dirty="0" smtClean="0">
                  <a:solidFill>
                    <a:srgbClr val="C00000"/>
                  </a:solidFill>
                  <a:latin typeface="Calibri" panose="020F0502020204030204" pitchFamily="34" charset="0"/>
                </a:rPr>
                <a:t> </a:t>
              </a:r>
              <a:r>
                <a:rPr lang="es-ES" sz="1400" b="0" i="0" u="none" strike="noStrike" baseline="0" dirty="0" smtClean="0">
                  <a:solidFill>
                    <a:srgbClr val="000000"/>
                  </a:solidFill>
                  <a:latin typeface="Calibri" panose="020F0502020204030204" pitchFamily="34" charset="0"/>
                </a:rPr>
                <a:t>(garantizando la atención a los ciudadanos) cuando no se disponga de una alternativa factible para cubrir la atención continuada. </a:t>
              </a:r>
            </a:p>
            <a:p>
              <a:pPr marL="285750" indent="-285750">
                <a:buFont typeface="Wingdings" panose="05000000000000000000" pitchFamily="2" charset="2"/>
                <a:buChar char="ü"/>
              </a:pPr>
              <a:endParaRPr lang="es-ES" sz="1400" b="0" i="0" u="none" strike="noStrike" baseline="0" dirty="0" smtClean="0">
                <a:solidFill>
                  <a:srgbClr val="000000"/>
                </a:solidFill>
                <a:latin typeface="Calibri" panose="020F0502020204030204" pitchFamily="34" charset="0"/>
              </a:endParaRPr>
            </a:p>
            <a:p>
              <a:pPr marL="285750" indent="-285750">
                <a:buFont typeface="Wingdings" panose="05000000000000000000" pitchFamily="2" charset="2"/>
                <a:buChar char="ü"/>
              </a:pPr>
              <a:r>
                <a:rPr lang="es-ES" sz="1400" b="0" i="0" u="none" strike="noStrike" baseline="0" dirty="0" smtClean="0">
                  <a:solidFill>
                    <a:srgbClr val="000000"/>
                  </a:solidFill>
                  <a:latin typeface="Calibri" panose="020F0502020204030204" pitchFamily="34" charset="0"/>
                </a:rPr>
                <a:t>Entre las alternativas se incluirá la autorización de </a:t>
              </a:r>
              <a:r>
                <a:rPr lang="es-ES" sz="1600" b="1" i="0" u="sng" strike="noStrike" baseline="0" dirty="0" smtClean="0">
                  <a:solidFill>
                    <a:srgbClr val="C00000"/>
                  </a:solidFill>
                  <a:latin typeface="Calibri" panose="020F0502020204030204" pitchFamily="34" charset="0"/>
                </a:rPr>
                <a:t>contratos de AC </a:t>
              </a:r>
              <a:r>
                <a:rPr lang="es-ES" sz="1400" b="0" i="0" u="none" strike="noStrike" baseline="0" dirty="0" smtClean="0">
                  <a:solidFill>
                    <a:srgbClr val="000000"/>
                  </a:solidFill>
                  <a:latin typeface="Calibri" panose="020F0502020204030204" pitchFamily="34" charset="0"/>
                </a:rPr>
                <a:t>(tanto para la sustitución de exentos como para la no cobertura voluntaria de este excedente) de acuerdo con la normativa vigente, la aplicación del decreto de difícil cobertura en lo referente a las alianzas estratégicas y la oferta de módulos de sustitución para que el excedente de guardias no impacte en los derechos de los profesionales. </a:t>
              </a:r>
            </a:p>
          </p:txBody>
        </p:sp>
        <p:sp>
          <p:nvSpPr>
            <p:cNvPr id="8" name="CuadroTexto 7"/>
            <p:cNvSpPr txBox="1"/>
            <p:nvPr/>
          </p:nvSpPr>
          <p:spPr>
            <a:xfrm>
              <a:off x="6236414" y="2166811"/>
              <a:ext cx="5739696" cy="3170099"/>
            </a:xfrm>
            <a:prstGeom prst="rect">
              <a:avLst/>
            </a:prstGeom>
            <a:solidFill>
              <a:schemeClr val="accent4">
                <a:lumMod val="20000"/>
                <a:lumOff val="80000"/>
              </a:schemeClr>
            </a:solidFill>
            <a:effectLst>
              <a:glow rad="228600">
                <a:schemeClr val="accent2">
                  <a:satMod val="175000"/>
                  <a:alpha val="40000"/>
                </a:schemeClr>
              </a:glow>
            </a:effectLst>
          </p:spPr>
          <p:txBody>
            <a:bodyPr wrap="square" rtlCol="0">
              <a:spAutoFit/>
            </a:bodyPr>
            <a:lstStyle/>
            <a:p>
              <a:pPr algn="ctr"/>
              <a:r>
                <a:rPr lang="es-ES" sz="2000" b="1" dirty="0" smtClean="0">
                  <a:solidFill>
                    <a:schemeClr val="accent6">
                      <a:lumMod val="50000"/>
                    </a:schemeClr>
                  </a:solidFill>
                </a:rPr>
                <a:t>¿Qué significa debidamente justificada?</a:t>
              </a:r>
              <a:endParaRPr lang="es-ES" dirty="0" smtClean="0"/>
            </a:p>
            <a:p>
              <a:r>
                <a:rPr lang="es-ES" sz="1400" dirty="0" smtClean="0"/>
                <a:t>Los servicios deben de estar dotados de </a:t>
              </a:r>
              <a:r>
                <a:rPr lang="es-ES" sz="1600" b="1" u="sng" dirty="0" smtClean="0">
                  <a:solidFill>
                    <a:srgbClr val="C00000"/>
                  </a:solidFill>
                </a:rPr>
                <a:t>personal suficiente</a:t>
              </a:r>
              <a:r>
                <a:rPr lang="es-ES" sz="1600" b="1" dirty="0" smtClean="0">
                  <a:solidFill>
                    <a:srgbClr val="C00000"/>
                  </a:solidFill>
                </a:rPr>
                <a:t> </a:t>
              </a:r>
              <a:r>
                <a:rPr lang="es-ES" sz="1400" dirty="0" smtClean="0"/>
                <a:t>para cubrir las guardias sin necesidad de recurrir a forzar más guardias de las reglamentarias.</a:t>
              </a:r>
            </a:p>
            <a:p>
              <a:pPr marL="285750" indent="-285750">
                <a:buFont typeface="Wingdings" panose="05000000000000000000" pitchFamily="2" charset="2"/>
                <a:buChar char="Ø"/>
              </a:pPr>
              <a:endParaRPr lang="es-ES" sz="1400" dirty="0" smtClean="0"/>
            </a:p>
            <a:p>
              <a:pPr marL="742950" lvl="1" indent="-285750">
                <a:buFont typeface="Wingdings" panose="05000000000000000000" pitchFamily="2" charset="2"/>
                <a:buChar char="Ø"/>
              </a:pPr>
              <a:r>
                <a:rPr lang="es-ES" sz="1600" b="1" u="sng" dirty="0" smtClean="0">
                  <a:solidFill>
                    <a:srgbClr val="C00000"/>
                  </a:solidFill>
                </a:rPr>
                <a:t>Presencial</a:t>
              </a:r>
              <a:r>
                <a:rPr lang="es-ES" sz="1400" dirty="0" smtClean="0">
                  <a:solidFill>
                    <a:srgbClr val="C00000"/>
                  </a:solidFill>
                </a:rPr>
                <a:t>:</a:t>
              </a:r>
              <a:r>
                <a:rPr lang="es-ES" sz="1400" dirty="0" smtClean="0"/>
                <a:t> un máximo de</a:t>
              </a:r>
              <a:r>
                <a:rPr lang="es-ES" sz="1400" b="1" dirty="0" smtClean="0"/>
                <a:t> </a:t>
              </a:r>
              <a:r>
                <a:rPr lang="es-ES" sz="1600" b="1" dirty="0" smtClean="0">
                  <a:solidFill>
                    <a:srgbClr val="C00000"/>
                  </a:solidFill>
                </a:rPr>
                <a:t>3</a:t>
              </a:r>
              <a:r>
                <a:rPr lang="es-ES" sz="1400" b="1" dirty="0" smtClean="0"/>
                <a:t> </a:t>
              </a:r>
              <a:r>
                <a:rPr lang="es-ES" sz="1400" dirty="0" smtClean="0"/>
                <a:t>guardias obligatorias al mes y </a:t>
              </a:r>
              <a:r>
                <a:rPr lang="es-ES" sz="1600" b="1" dirty="0" smtClean="0">
                  <a:solidFill>
                    <a:srgbClr val="C00000"/>
                  </a:solidFill>
                </a:rPr>
                <a:t>3</a:t>
              </a:r>
              <a:r>
                <a:rPr lang="es-ES" sz="1400" b="1" dirty="0" smtClean="0"/>
                <a:t> </a:t>
              </a:r>
              <a:r>
                <a:rPr lang="es-ES" sz="1400" dirty="0" smtClean="0"/>
                <a:t>más máximo voluntarias.</a:t>
              </a:r>
            </a:p>
            <a:p>
              <a:pPr marL="742950" lvl="1" indent="-285750">
                <a:buFont typeface="Wingdings" panose="05000000000000000000" pitchFamily="2" charset="2"/>
                <a:buChar char="Ø"/>
              </a:pPr>
              <a:r>
                <a:rPr lang="es-ES" sz="1600" b="1" u="sng" dirty="0" smtClean="0">
                  <a:solidFill>
                    <a:srgbClr val="C00000"/>
                  </a:solidFill>
                </a:rPr>
                <a:t>Localizada</a:t>
              </a:r>
              <a:r>
                <a:rPr lang="es-ES" sz="1600" dirty="0" smtClean="0">
                  <a:solidFill>
                    <a:srgbClr val="C00000"/>
                  </a:solidFill>
                </a:rPr>
                <a:t>: </a:t>
              </a:r>
              <a:r>
                <a:rPr lang="es-ES" sz="1400" dirty="0" smtClean="0"/>
                <a:t>un máximo de</a:t>
              </a:r>
              <a:r>
                <a:rPr lang="es-ES" sz="1600" dirty="0" smtClean="0"/>
                <a:t> </a:t>
              </a:r>
              <a:r>
                <a:rPr lang="es-ES" sz="1600" b="1" dirty="0" smtClean="0">
                  <a:solidFill>
                    <a:srgbClr val="C00000"/>
                  </a:solidFill>
                </a:rPr>
                <a:t>6</a:t>
              </a:r>
              <a:r>
                <a:rPr lang="es-ES" sz="1600" dirty="0" smtClean="0"/>
                <a:t> </a:t>
              </a:r>
              <a:r>
                <a:rPr lang="es-ES" sz="1400" dirty="0" smtClean="0"/>
                <a:t>guardias obligatorias al mes y</a:t>
              </a:r>
              <a:r>
                <a:rPr lang="es-ES" sz="1400" b="1" dirty="0" smtClean="0"/>
                <a:t> </a:t>
              </a:r>
              <a:r>
                <a:rPr lang="es-ES" sz="1600" b="1" dirty="0" smtClean="0">
                  <a:solidFill>
                    <a:srgbClr val="C00000"/>
                  </a:solidFill>
                </a:rPr>
                <a:t>4</a:t>
              </a:r>
              <a:r>
                <a:rPr lang="es-ES" sz="1400" b="1" dirty="0" smtClean="0"/>
                <a:t> </a:t>
              </a:r>
              <a:r>
                <a:rPr lang="es-ES" sz="1400" dirty="0" smtClean="0"/>
                <a:t>más máximo voluntarias.</a:t>
              </a:r>
            </a:p>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400" dirty="0" smtClean="0"/>
                <a:t>Los </a:t>
              </a:r>
              <a:r>
                <a:rPr lang="es-ES" sz="1600" b="1" u="sng" dirty="0" smtClean="0">
                  <a:solidFill>
                    <a:srgbClr val="C00000"/>
                  </a:solidFill>
                </a:rPr>
                <a:t>mayores de 55 años</a:t>
              </a:r>
              <a:r>
                <a:rPr lang="es-ES" sz="1600" b="1" dirty="0" smtClean="0">
                  <a:solidFill>
                    <a:srgbClr val="C00000"/>
                  </a:solidFill>
                </a:rPr>
                <a:t> </a:t>
              </a:r>
              <a:r>
                <a:rPr lang="es-ES" sz="1400" dirty="0" smtClean="0"/>
                <a:t>tienen derecho a exención voluntaria de guardias sin limitación alguna. </a:t>
              </a:r>
              <a:r>
                <a:rPr lang="es-ES" sz="1600" b="1" dirty="0" smtClean="0">
                  <a:solidFill>
                    <a:srgbClr val="C00000"/>
                  </a:solidFill>
                </a:rPr>
                <a:t>SU DERECHO NO DEBE ESTAR CONDICIONADO POR “NECESIDADES DEL SERVICIO”.</a:t>
              </a:r>
              <a:endParaRPr lang="es-ES" sz="1600" b="1" dirty="0">
                <a:solidFill>
                  <a:srgbClr val="C00000"/>
                </a:solidFill>
              </a:endParaRPr>
            </a:p>
          </p:txBody>
        </p:sp>
        <p:grpSp>
          <p:nvGrpSpPr>
            <p:cNvPr id="9" name="Grupo 8"/>
            <p:cNvGrpSpPr/>
            <p:nvPr/>
          </p:nvGrpSpPr>
          <p:grpSpPr>
            <a:xfrm>
              <a:off x="1417887" y="787389"/>
              <a:ext cx="9394006" cy="1260770"/>
              <a:chOff x="1417887" y="787389"/>
              <a:chExt cx="9394006" cy="1260770"/>
            </a:xfrm>
          </p:grpSpPr>
          <p:sp>
            <p:nvSpPr>
              <p:cNvPr id="13" name="Rectángulo 12"/>
              <p:cNvSpPr/>
              <p:nvPr/>
            </p:nvSpPr>
            <p:spPr>
              <a:xfrm>
                <a:off x="2306894" y="787389"/>
                <a:ext cx="7125541" cy="707886"/>
              </a:xfrm>
              <a:prstGeom prst="rect">
                <a:avLst/>
              </a:prstGeom>
            </p:spPr>
            <p:txBody>
              <a:bodyPr wrap="none">
                <a:spAutoFit/>
              </a:bodyPr>
              <a:lstStyle/>
              <a:p>
                <a:pPr algn="ctr"/>
                <a:r>
                  <a:rPr lang="es-ES" sz="4000" b="1" dirty="0" smtClean="0">
                    <a:solidFill>
                      <a:srgbClr val="E67300"/>
                    </a:solidFill>
                  </a:rPr>
                  <a:t>CONDICIONES DE LAS GUARDIAS</a:t>
                </a:r>
              </a:p>
            </p:txBody>
          </p:sp>
          <p:sp>
            <p:nvSpPr>
              <p:cNvPr id="11" name="CuadroTexto 10"/>
              <p:cNvSpPr txBox="1"/>
              <p:nvPr/>
            </p:nvSpPr>
            <p:spPr>
              <a:xfrm>
                <a:off x="1417887" y="1586494"/>
                <a:ext cx="9394006" cy="461665"/>
              </a:xfrm>
              <a:prstGeom prst="rect">
                <a:avLst/>
              </a:prstGeom>
              <a:noFill/>
            </p:spPr>
            <p:txBody>
              <a:bodyPr wrap="squar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885" y="5564104"/>
              <a:ext cx="2311129" cy="1177646"/>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5880" y="5602149"/>
              <a:ext cx="3014614" cy="1255851"/>
            </a:xfrm>
            <a:prstGeom prst="rect">
              <a:avLst/>
            </a:prstGeom>
          </p:spPr>
        </p:pic>
        <p:sp>
          <p:nvSpPr>
            <p:cNvPr id="16" name="Rectángulo 15"/>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spTree>
    <p:extLst>
      <p:ext uri="{BB962C8B-B14F-4D97-AF65-F5344CB8AC3E}">
        <p14:creationId xmlns:p14="http://schemas.microsoft.com/office/powerpoint/2010/main" val="380898044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02020" y="189061"/>
            <a:ext cx="12502836" cy="6566457"/>
            <a:chOff x="-302020" y="189061"/>
            <a:chExt cx="12502836" cy="6566457"/>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45796"/>
            <a:stretch/>
          </p:blipFill>
          <p:spPr>
            <a:xfrm rot="19852891">
              <a:off x="5009344" y="3931028"/>
              <a:ext cx="1880107" cy="2636108"/>
            </a:xfrm>
            <a:prstGeom prst="rect">
              <a:avLst/>
            </a:prstGeom>
          </p:spPr>
        </p:pic>
        <p:sp>
          <p:nvSpPr>
            <p:cNvPr id="6" name="Rectángulo 5"/>
            <p:cNvSpPr/>
            <p:nvPr/>
          </p:nvSpPr>
          <p:spPr>
            <a:xfrm>
              <a:off x="327775" y="2031087"/>
              <a:ext cx="4812635" cy="2800767"/>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r>
                <a:rPr lang="es-ES" sz="1600" b="1" i="0" u="sng" strike="noStrike" baseline="0" dirty="0" smtClean="0">
                  <a:solidFill>
                    <a:srgbClr val="000000"/>
                  </a:solidFill>
                  <a:latin typeface="Calibri" panose="020F0502020204030204" pitchFamily="34" charset="0"/>
                </a:rPr>
                <a:t>A partir del 1 de mayo de 2023: </a:t>
              </a:r>
            </a:p>
            <a:p>
              <a:pPr marL="285750" indent="-285750">
                <a:buFont typeface="Wingdings" panose="05000000000000000000" pitchFamily="2" charset="2"/>
                <a:buChar char="ü"/>
              </a:pPr>
              <a:r>
                <a:rPr lang="es-ES" sz="1600" b="1" i="0" u="none" strike="noStrike" baseline="0" dirty="0" smtClean="0">
                  <a:solidFill>
                    <a:srgbClr val="C00000"/>
                  </a:solidFill>
                  <a:latin typeface="Calibri" panose="020F0502020204030204" pitchFamily="34" charset="0"/>
                </a:rPr>
                <a:t>27,14 € </a:t>
              </a:r>
              <a:r>
                <a:rPr lang="es-ES" sz="1600" b="0" i="0" u="none" strike="noStrike" baseline="0" dirty="0" smtClean="0">
                  <a:solidFill>
                    <a:srgbClr val="000000"/>
                  </a:solidFill>
                  <a:latin typeface="Calibri" panose="020F0502020204030204" pitchFamily="34" charset="0"/>
                </a:rPr>
                <a:t>días laborables. </a:t>
              </a:r>
            </a:p>
            <a:p>
              <a:pPr marL="285750" indent="-285750">
                <a:buFont typeface="Wingdings" panose="05000000000000000000" pitchFamily="2" charset="2"/>
                <a:buChar char="ü"/>
              </a:pPr>
              <a:r>
                <a:rPr lang="es-ES" sz="1600" b="1" i="0" u="none" strike="noStrike" baseline="0" dirty="0" smtClean="0">
                  <a:solidFill>
                    <a:srgbClr val="C00000"/>
                  </a:solidFill>
                  <a:latin typeface="Calibri" panose="020F0502020204030204" pitchFamily="34" charset="0"/>
                </a:rPr>
                <a:t>29,14 € </a:t>
              </a:r>
              <a:r>
                <a:rPr lang="es-ES" sz="1600" b="0" i="0" u="none" strike="noStrike" baseline="0" dirty="0" smtClean="0">
                  <a:solidFill>
                    <a:srgbClr val="000000"/>
                  </a:solidFill>
                  <a:latin typeface="Calibri" panose="020F0502020204030204" pitchFamily="34" charset="0"/>
                </a:rPr>
                <a:t>sábado, domingos y festivos. </a:t>
              </a:r>
            </a:p>
            <a:p>
              <a:pPr lvl="2"/>
              <a:r>
                <a:rPr lang="es-ES" sz="1400" b="1" i="1" u="none" strike="noStrike" baseline="0" dirty="0" smtClean="0">
                  <a:solidFill>
                    <a:srgbClr val="000000"/>
                  </a:solidFill>
                  <a:latin typeface="Calibri" panose="020F0502020204030204" pitchFamily="34" charset="0"/>
                </a:rPr>
                <a:t>                             </a:t>
              </a:r>
            </a:p>
            <a:p>
              <a:r>
                <a:rPr lang="es-ES" sz="1600" b="1" i="0" u="sng" strike="noStrike" baseline="0" dirty="0" smtClean="0">
                  <a:solidFill>
                    <a:srgbClr val="000000"/>
                  </a:solidFill>
                  <a:latin typeface="Calibri" panose="020F0502020204030204" pitchFamily="34" charset="0"/>
                </a:rPr>
                <a:t>A partir del 1 de enero de 2024:</a:t>
              </a:r>
            </a:p>
            <a:p>
              <a:pPr marL="285750" indent="-285750">
                <a:buFont typeface="Wingdings" panose="05000000000000000000" pitchFamily="2" charset="2"/>
                <a:buChar char="ü"/>
              </a:pPr>
              <a:r>
                <a:rPr lang="es-ES" sz="1600" b="1" i="0" u="none" strike="noStrike" baseline="0" dirty="0" smtClean="0">
                  <a:solidFill>
                    <a:srgbClr val="C00000"/>
                  </a:solidFill>
                  <a:latin typeface="Calibri" panose="020F0502020204030204" pitchFamily="34" charset="0"/>
                </a:rPr>
                <a:t>28,37 € </a:t>
              </a:r>
              <a:r>
                <a:rPr lang="es-ES" sz="1600" b="0" i="0" u="none" strike="noStrike" baseline="0" dirty="0" smtClean="0">
                  <a:solidFill>
                    <a:srgbClr val="000000"/>
                  </a:solidFill>
                  <a:latin typeface="Calibri" panose="020F0502020204030204" pitchFamily="34" charset="0"/>
                </a:rPr>
                <a:t>días laborables. </a:t>
              </a:r>
            </a:p>
            <a:p>
              <a:pPr marL="285750" indent="-285750">
                <a:buFont typeface="Wingdings" panose="05000000000000000000" pitchFamily="2" charset="2"/>
                <a:buChar char="ü"/>
              </a:pPr>
              <a:r>
                <a:rPr lang="es-ES" sz="1600" b="1" i="0" u="none" strike="noStrike" baseline="0" dirty="0" smtClean="0">
                  <a:solidFill>
                    <a:srgbClr val="C00000"/>
                  </a:solidFill>
                  <a:latin typeface="Calibri" panose="020F0502020204030204" pitchFamily="34" charset="0"/>
                </a:rPr>
                <a:t>30,37 € </a:t>
              </a:r>
              <a:r>
                <a:rPr lang="es-ES" sz="1600" b="0" i="0" u="none" strike="noStrike" baseline="0" dirty="0" smtClean="0">
                  <a:solidFill>
                    <a:srgbClr val="000000"/>
                  </a:solidFill>
                  <a:latin typeface="Calibri" panose="020F0502020204030204" pitchFamily="34" charset="0"/>
                </a:rPr>
                <a:t>festivos.</a:t>
              </a:r>
            </a:p>
            <a:p>
              <a:pPr lvl="3"/>
              <a:r>
                <a:rPr lang="es-ES" sz="1400" b="1" i="1" dirty="0" smtClean="0">
                  <a:solidFill>
                    <a:srgbClr val="000000"/>
                  </a:solidFill>
                  <a:latin typeface="Calibri" panose="020F0502020204030204" pitchFamily="34" charset="0"/>
                </a:rPr>
                <a:t>                 </a:t>
              </a:r>
              <a:endParaRPr lang="es-ES" sz="1400" b="1" i="1" dirty="0">
                <a:solidFill>
                  <a:srgbClr val="000000"/>
                </a:solidFill>
                <a:latin typeface="Calibri" panose="020F0502020204030204" pitchFamily="34" charset="0"/>
              </a:endParaRPr>
            </a:p>
            <a:p>
              <a:pPr algn="ctr"/>
              <a:r>
                <a:rPr lang="es-ES" sz="1600" b="1" i="0" u="sng" strike="noStrike" baseline="0" dirty="0" smtClean="0">
                  <a:solidFill>
                    <a:srgbClr val="000000"/>
                  </a:solidFill>
                  <a:latin typeface="Calibri" panose="020F0502020204030204" pitchFamily="34" charset="0"/>
                </a:rPr>
                <a:t>Es decir un</a:t>
              </a:r>
              <a:r>
                <a:rPr lang="es-ES" sz="1600" b="1" i="0" u="sng" strike="noStrike" dirty="0" smtClean="0">
                  <a:solidFill>
                    <a:srgbClr val="000000"/>
                  </a:solidFill>
                  <a:latin typeface="Calibri" panose="020F0502020204030204" pitchFamily="34" charset="0"/>
                </a:rPr>
                <a:t> </a:t>
              </a:r>
              <a:r>
                <a:rPr lang="es-ES" sz="1600" b="1" i="0" u="sng" strike="noStrike" baseline="0" dirty="0" smtClean="0">
                  <a:solidFill>
                    <a:srgbClr val="000000"/>
                  </a:solidFill>
                  <a:latin typeface="Calibri" panose="020F0502020204030204" pitchFamily="34" charset="0"/>
                </a:rPr>
                <a:t>incremento de</a:t>
              </a:r>
              <a:r>
                <a:rPr lang="es-ES" sz="1600" b="1" i="0" u="sng" strike="noStrike" baseline="0" dirty="0" smtClean="0">
                  <a:solidFill>
                    <a:srgbClr val="000000"/>
                  </a:solidFill>
                  <a:latin typeface="Calibri" panose="020F0502020204030204" pitchFamily="34" charset="0"/>
                </a:rPr>
                <a:t>:</a:t>
              </a:r>
              <a:endParaRPr lang="es-ES" sz="1400" b="1" i="0" u="sng" strike="noStrike" baseline="0" dirty="0" smtClean="0">
                <a:solidFill>
                  <a:srgbClr val="000000"/>
                </a:solidFill>
                <a:latin typeface="Calibri" panose="020F0502020204030204" pitchFamily="34" charset="0"/>
              </a:endParaRPr>
            </a:p>
            <a:p>
              <a:pPr algn="ctr"/>
              <a:r>
                <a:rPr lang="es-ES" b="1" i="0" u="none" strike="noStrike" baseline="0" dirty="0" smtClean="0">
                  <a:solidFill>
                    <a:srgbClr val="C00000"/>
                  </a:solidFill>
                  <a:latin typeface="Calibri" panose="020F0502020204030204" pitchFamily="34" charset="0"/>
                </a:rPr>
                <a:t>1,32 € </a:t>
              </a:r>
              <a:r>
                <a:rPr lang="es-ES" i="0" u="none" strike="noStrike" baseline="0" dirty="0" smtClean="0">
                  <a:solidFill>
                    <a:srgbClr val="000000"/>
                  </a:solidFill>
                  <a:latin typeface="Calibri" panose="020F0502020204030204" pitchFamily="34" charset="0"/>
                </a:rPr>
                <a:t>en</a:t>
              </a:r>
              <a:r>
                <a:rPr lang="es-ES" b="1" i="0" u="none" strike="noStrike" baseline="0" dirty="0" smtClean="0">
                  <a:solidFill>
                    <a:srgbClr val="000000"/>
                  </a:solidFill>
                  <a:latin typeface="Calibri" panose="020F0502020204030204" pitchFamily="34" charset="0"/>
                </a:rPr>
                <a:t> </a:t>
              </a:r>
              <a:r>
                <a:rPr lang="es-ES" b="1" i="0" u="none" strike="noStrike" baseline="0" dirty="0" smtClean="0">
                  <a:solidFill>
                    <a:schemeClr val="accent6">
                      <a:lumMod val="50000"/>
                    </a:schemeClr>
                  </a:solidFill>
                  <a:latin typeface="Calibri" panose="020F0502020204030204" pitchFamily="34" charset="0"/>
                </a:rPr>
                <a:t>2023</a:t>
              </a:r>
              <a:r>
                <a:rPr lang="es-ES" b="0" i="0" u="none" strike="noStrike" baseline="0" dirty="0" smtClean="0">
                  <a:solidFill>
                    <a:srgbClr val="000000"/>
                  </a:solidFill>
                  <a:latin typeface="Calibri" panose="020F0502020204030204" pitchFamily="34" charset="0"/>
                </a:rPr>
                <a:t> </a:t>
              </a:r>
            </a:p>
            <a:p>
              <a:pPr algn="ctr"/>
              <a:r>
                <a:rPr lang="es-ES" b="1" i="0" u="none" strike="noStrike" baseline="0" dirty="0" smtClean="0">
                  <a:solidFill>
                    <a:srgbClr val="C00000"/>
                  </a:solidFill>
                  <a:latin typeface="Calibri" panose="020F0502020204030204" pitchFamily="34" charset="0"/>
                </a:rPr>
                <a:t>0,82 €</a:t>
              </a:r>
              <a:r>
                <a:rPr lang="es-ES" b="1" i="0" u="none" strike="noStrike" baseline="0" dirty="0" smtClean="0">
                  <a:solidFill>
                    <a:srgbClr val="000000"/>
                  </a:solidFill>
                  <a:latin typeface="Calibri" panose="020F0502020204030204" pitchFamily="34" charset="0"/>
                </a:rPr>
                <a:t> </a:t>
              </a:r>
              <a:r>
                <a:rPr lang="es-ES" i="0" u="none" strike="noStrike" baseline="0" dirty="0" smtClean="0">
                  <a:solidFill>
                    <a:srgbClr val="000000"/>
                  </a:solidFill>
                  <a:latin typeface="Calibri" panose="020F0502020204030204" pitchFamily="34" charset="0"/>
                </a:rPr>
                <a:t>en </a:t>
              </a:r>
              <a:r>
                <a:rPr lang="es-ES" b="1" i="0" u="none" strike="noStrike" baseline="0" dirty="0" smtClean="0">
                  <a:solidFill>
                    <a:schemeClr val="accent6">
                      <a:lumMod val="50000"/>
                    </a:schemeClr>
                  </a:solidFill>
                  <a:latin typeface="Calibri" panose="020F0502020204030204" pitchFamily="34" charset="0"/>
                </a:rPr>
                <a:t>2024</a:t>
              </a:r>
            </a:p>
          </p:txBody>
        </p:sp>
        <p:sp>
          <p:nvSpPr>
            <p:cNvPr id="7" name="CuadroTexto 6"/>
            <p:cNvSpPr txBox="1"/>
            <p:nvPr/>
          </p:nvSpPr>
          <p:spPr>
            <a:xfrm>
              <a:off x="6716486" y="1676400"/>
              <a:ext cx="184731" cy="369332"/>
            </a:xfrm>
            <a:prstGeom prst="rect">
              <a:avLst/>
            </a:prstGeom>
            <a:noFill/>
          </p:spPr>
          <p:txBody>
            <a:bodyPr wrap="none" rtlCol="0">
              <a:spAutoFit/>
            </a:bodyPr>
            <a:lstStyle/>
            <a:p>
              <a:endParaRPr lang="es-ES" dirty="0"/>
            </a:p>
          </p:txBody>
        </p:sp>
        <p:sp>
          <p:nvSpPr>
            <p:cNvPr id="8" name="Rectángulo 7"/>
            <p:cNvSpPr/>
            <p:nvPr/>
          </p:nvSpPr>
          <p:spPr>
            <a:xfrm>
              <a:off x="5605526" y="2052356"/>
              <a:ext cx="6299992" cy="2252283"/>
            </a:xfrm>
            <a:prstGeom prst="rect">
              <a:avLst/>
            </a:prstGeom>
            <a:solidFill>
              <a:schemeClr val="accent4">
                <a:lumMod val="20000"/>
                <a:lumOff val="80000"/>
              </a:schemeClr>
            </a:solidFill>
            <a:effectLst>
              <a:glow rad="228600">
                <a:schemeClr val="accent2">
                  <a:satMod val="175000"/>
                  <a:alpha val="40000"/>
                </a:schemeClr>
              </a:glow>
            </a:effectLst>
          </p:spPr>
          <p:txBody>
            <a:bodyPr wrap="square">
              <a:spAutoFit/>
            </a:bodyPr>
            <a:lstStyle/>
            <a:p>
              <a:pPr marL="653415" marR="150495" indent="-285750" algn="just">
                <a:lnSpc>
                  <a:spcPct val="103000"/>
                </a:lnSpc>
                <a:spcBef>
                  <a:spcPts val="615"/>
                </a:spcBef>
                <a:spcAft>
                  <a:spcPts val="0"/>
                </a:spcAft>
                <a:buFont typeface="Wingdings" panose="05000000000000000000" pitchFamily="2" charset="2"/>
                <a:buChar char="ü"/>
              </a:pPr>
              <a:r>
                <a:rPr lang="es-ES" sz="1400" spc="-25" dirty="0" smtClean="0">
                  <a:effectLst/>
                  <a:ea typeface="Arial" panose="020B0604020202020204" pitchFamily="34" charset="0"/>
                </a:rPr>
                <a:t>Hora de guardia días </a:t>
              </a:r>
              <a:r>
                <a:rPr lang="es-ES" sz="1600" b="1" u="sng" spc="-25" dirty="0" smtClean="0">
                  <a:solidFill>
                    <a:srgbClr val="C00000"/>
                  </a:solidFill>
                  <a:effectLst/>
                  <a:ea typeface="Arial" panose="020B0604020202020204" pitchFamily="34" charset="0"/>
                </a:rPr>
                <a:t>laborales</a:t>
              </a:r>
              <a:r>
                <a:rPr lang="es-ES" sz="1400" spc="-25" dirty="0" smtClean="0">
                  <a:solidFill>
                    <a:srgbClr val="C00000"/>
                  </a:solidFill>
                  <a:effectLst/>
                  <a:ea typeface="Arial" panose="020B0604020202020204" pitchFamily="34" charset="0"/>
                </a:rPr>
                <a:t>. </a:t>
              </a:r>
              <a:r>
                <a:rPr lang="es-ES" sz="1400" spc="-25" dirty="0" smtClean="0">
                  <a:effectLst/>
                  <a:ea typeface="Arial" panose="020B0604020202020204" pitchFamily="34" charset="0"/>
                </a:rPr>
                <a:t>		</a:t>
              </a:r>
              <a:r>
                <a:rPr lang="es-ES" sz="1600" b="1" spc="-25" dirty="0" smtClean="0">
                  <a:solidFill>
                    <a:srgbClr val="C00000"/>
                  </a:solidFill>
                  <a:effectLst/>
                  <a:ea typeface="Arial" panose="020B0604020202020204" pitchFamily="34" charset="0"/>
                </a:rPr>
                <a:t>33,00 €</a:t>
              </a:r>
              <a:endParaRPr lang="es-ES" sz="1600" b="1" dirty="0" smtClean="0">
                <a:solidFill>
                  <a:srgbClr val="C00000"/>
                </a:solidFill>
                <a:ea typeface="Arial" panose="020B0604020202020204" pitchFamily="34" charset="0"/>
              </a:endParaRPr>
            </a:p>
            <a:p>
              <a:pPr marL="653415" marR="150495" indent="-285750" algn="just">
                <a:lnSpc>
                  <a:spcPct val="103000"/>
                </a:lnSpc>
                <a:spcBef>
                  <a:spcPts val="615"/>
                </a:spcBef>
                <a:spcAft>
                  <a:spcPts val="0"/>
                </a:spcAft>
                <a:buFont typeface="Wingdings" panose="05000000000000000000" pitchFamily="2" charset="2"/>
                <a:buChar char="ü"/>
              </a:pPr>
              <a:r>
                <a:rPr lang="es-ES" sz="1400" spc="-25" dirty="0" smtClean="0">
                  <a:effectLst/>
                  <a:ea typeface="Arial" panose="020B0604020202020204" pitchFamily="34" charset="0"/>
                </a:rPr>
                <a:t>Hora de guardia días no hábiles </a:t>
              </a:r>
              <a:r>
                <a:rPr lang="es-ES" sz="1600" b="1" u="sng" spc="-25" dirty="0" smtClean="0">
                  <a:solidFill>
                    <a:srgbClr val="C00000"/>
                  </a:solidFill>
                  <a:effectLst/>
                  <a:ea typeface="Arial" panose="020B0604020202020204" pitchFamily="34" charset="0"/>
                </a:rPr>
                <a:t>festivos</a:t>
              </a:r>
              <a:r>
                <a:rPr lang="es-ES" sz="1400" spc="-25" dirty="0" smtClean="0">
                  <a:solidFill>
                    <a:srgbClr val="C00000"/>
                  </a:solidFill>
                  <a:effectLst/>
                  <a:ea typeface="Arial" panose="020B0604020202020204" pitchFamily="34" charset="0"/>
                </a:rPr>
                <a:t>.	</a:t>
              </a:r>
              <a:r>
                <a:rPr lang="es-ES" sz="1400" spc="-25" dirty="0" smtClean="0">
                  <a:effectLst/>
                  <a:ea typeface="Arial" panose="020B0604020202020204" pitchFamily="34" charset="0"/>
                </a:rPr>
                <a:t>	</a:t>
              </a:r>
              <a:r>
                <a:rPr lang="es-ES" sz="1600" b="1" spc="-25" dirty="0" smtClean="0">
                  <a:solidFill>
                    <a:srgbClr val="C00000"/>
                  </a:solidFill>
                  <a:effectLst/>
                  <a:ea typeface="Arial" panose="020B0604020202020204" pitchFamily="34" charset="0"/>
                </a:rPr>
                <a:t>36,00 €</a:t>
              </a:r>
              <a:endParaRPr lang="es-ES" sz="1600" b="1" dirty="0" smtClean="0">
                <a:solidFill>
                  <a:srgbClr val="C00000"/>
                </a:solidFill>
                <a:ea typeface="Arial" panose="020B0604020202020204" pitchFamily="34" charset="0"/>
              </a:endParaRPr>
            </a:p>
            <a:p>
              <a:pPr marL="653415" marR="150495" indent="-285750" algn="just">
                <a:lnSpc>
                  <a:spcPct val="103000"/>
                </a:lnSpc>
                <a:spcBef>
                  <a:spcPts val="615"/>
                </a:spcBef>
                <a:spcAft>
                  <a:spcPts val="0"/>
                </a:spcAft>
                <a:buFont typeface="Wingdings" panose="05000000000000000000" pitchFamily="2" charset="2"/>
                <a:buChar char="ü"/>
              </a:pPr>
              <a:r>
                <a:rPr lang="es-ES" sz="1400" spc="-25" dirty="0" smtClean="0">
                  <a:effectLst/>
                  <a:ea typeface="Arial" panose="020B0604020202020204" pitchFamily="34" charset="0"/>
                </a:rPr>
                <a:t>Hora de guardia </a:t>
              </a:r>
              <a:r>
                <a:rPr lang="es-ES" sz="1600" b="1" u="sng" spc="-25" dirty="0" smtClean="0">
                  <a:solidFill>
                    <a:srgbClr val="C00000"/>
                  </a:solidFill>
                  <a:effectLst/>
                  <a:ea typeface="Arial" panose="020B0604020202020204" pitchFamily="34" charset="0"/>
                </a:rPr>
                <a:t>a partir de la 3ª </a:t>
              </a:r>
              <a:r>
                <a:rPr lang="es-ES" sz="1400" spc="-25" dirty="0" smtClean="0">
                  <a:effectLst/>
                  <a:ea typeface="Arial" panose="020B0604020202020204" pitchFamily="34" charset="0"/>
                </a:rPr>
                <a:t>mensual.	</a:t>
              </a:r>
              <a:r>
                <a:rPr lang="es-ES" sz="1600" b="1" spc="-25" dirty="0" smtClean="0">
                  <a:solidFill>
                    <a:srgbClr val="C00000"/>
                  </a:solidFill>
                  <a:effectLst/>
                  <a:ea typeface="Arial" panose="020B0604020202020204" pitchFamily="34" charset="0"/>
                </a:rPr>
                <a:t>50,00 €</a:t>
              </a:r>
              <a:endParaRPr lang="es-ES" sz="1600" b="1" dirty="0">
                <a:solidFill>
                  <a:srgbClr val="C00000"/>
                </a:solidFill>
                <a:ea typeface="Arial" panose="020B0604020202020204" pitchFamily="34" charset="0"/>
              </a:endParaRPr>
            </a:p>
            <a:p>
              <a:pPr marL="653415" marR="150495" indent="-285750" algn="just">
                <a:lnSpc>
                  <a:spcPct val="103000"/>
                </a:lnSpc>
                <a:spcBef>
                  <a:spcPts val="615"/>
                </a:spcBef>
                <a:spcAft>
                  <a:spcPts val="0"/>
                </a:spcAft>
                <a:buFont typeface="Wingdings" panose="05000000000000000000" pitchFamily="2" charset="2"/>
                <a:buChar char="ü"/>
              </a:pPr>
              <a:r>
                <a:rPr lang="es-ES" sz="1400" spc="-25" dirty="0" smtClean="0">
                  <a:effectLst/>
                  <a:ea typeface="Arial" panose="020B0604020202020204" pitchFamily="34" charset="0"/>
                </a:rPr>
                <a:t>El </a:t>
              </a:r>
              <a:r>
                <a:rPr lang="es-ES" sz="1600" b="1" u="sng" spc="-25" dirty="0" smtClean="0">
                  <a:solidFill>
                    <a:srgbClr val="C00000"/>
                  </a:solidFill>
                  <a:effectLst/>
                  <a:ea typeface="Arial" panose="020B0604020202020204" pitchFamily="34" charset="0"/>
                </a:rPr>
                <a:t>computo de la cuarta guardia</a:t>
              </a:r>
              <a:r>
                <a:rPr lang="es-ES" sz="1600" b="1" spc="-25" dirty="0" smtClean="0">
                  <a:solidFill>
                    <a:srgbClr val="C00000"/>
                  </a:solidFill>
                  <a:effectLst/>
                  <a:ea typeface="Arial" panose="020B0604020202020204" pitchFamily="34" charset="0"/>
                </a:rPr>
                <a:t> </a:t>
              </a:r>
              <a:r>
                <a:rPr lang="es-ES" sz="1400" spc="-25" dirty="0" smtClean="0">
                  <a:effectLst/>
                  <a:ea typeface="Arial" panose="020B0604020202020204" pitchFamily="34" charset="0"/>
                </a:rPr>
                <a:t>y siguientes se realizará por meses naturales</a:t>
              </a:r>
              <a:r>
                <a:rPr lang="es-ES" sz="1400" dirty="0" smtClean="0">
                  <a:effectLst/>
                  <a:ea typeface="Arial" panose="020B0604020202020204" pitchFamily="34" charset="0"/>
                </a:rPr>
                <a:t>.</a:t>
              </a:r>
            </a:p>
            <a:p>
              <a:pPr marL="653415" marR="150495" indent="-285750" algn="just">
                <a:lnSpc>
                  <a:spcPct val="103000"/>
                </a:lnSpc>
                <a:spcBef>
                  <a:spcPts val="615"/>
                </a:spcBef>
                <a:spcAft>
                  <a:spcPts val="0"/>
                </a:spcAft>
                <a:buFont typeface="Wingdings" panose="05000000000000000000" pitchFamily="2" charset="2"/>
                <a:buChar char="ü"/>
              </a:pPr>
              <a:r>
                <a:rPr lang="es-ES" sz="1400" dirty="0" smtClean="0">
                  <a:effectLst/>
                  <a:ea typeface="Arial" panose="020B0604020202020204" pitchFamily="34" charset="0"/>
                </a:rPr>
                <a:t>Hora de </a:t>
              </a:r>
              <a:r>
                <a:rPr lang="es-ES" sz="1600" b="1" u="sng" dirty="0" smtClean="0">
                  <a:solidFill>
                    <a:srgbClr val="C00000"/>
                  </a:solidFill>
                  <a:effectLst/>
                  <a:ea typeface="Arial" panose="020B0604020202020204" pitchFamily="34" charset="0"/>
                </a:rPr>
                <a:t>guardia localizada a mitad de hora presencial</a:t>
              </a:r>
              <a:r>
                <a:rPr lang="es-ES" sz="1400" dirty="0" smtClean="0">
                  <a:solidFill>
                    <a:srgbClr val="C00000"/>
                  </a:solidFill>
                  <a:effectLst/>
                  <a:ea typeface="Arial" panose="020B0604020202020204" pitchFamily="34" charset="0"/>
                </a:rPr>
                <a:t>. </a:t>
              </a:r>
            </a:p>
            <a:p>
              <a:pPr marL="653415" marR="150495" indent="-285750" algn="just">
                <a:lnSpc>
                  <a:spcPct val="103000"/>
                </a:lnSpc>
                <a:spcBef>
                  <a:spcPts val="615"/>
                </a:spcBef>
                <a:spcAft>
                  <a:spcPts val="0"/>
                </a:spcAft>
                <a:buFont typeface="Wingdings" panose="05000000000000000000" pitchFamily="2" charset="2"/>
                <a:buChar char="ü"/>
              </a:pPr>
              <a:r>
                <a:rPr lang="es-ES" sz="1400" dirty="0" smtClean="0">
                  <a:effectLst/>
                  <a:ea typeface="Arial" panose="020B0604020202020204" pitchFamily="34" charset="0"/>
                </a:rPr>
                <a:t>Aplicación </a:t>
              </a:r>
              <a:r>
                <a:rPr lang="es-ES" sz="1600" b="1" u="sng" dirty="0" smtClean="0">
                  <a:solidFill>
                    <a:srgbClr val="C00000"/>
                  </a:solidFill>
                  <a:effectLst/>
                  <a:ea typeface="Arial" panose="020B0604020202020204" pitchFamily="34" charset="0"/>
                </a:rPr>
                <a:t>proporcional a los MIR</a:t>
              </a:r>
              <a:r>
                <a:rPr lang="es-ES" sz="1600" b="1" dirty="0" smtClean="0">
                  <a:solidFill>
                    <a:srgbClr val="C00000"/>
                  </a:solidFill>
                  <a:effectLst/>
                  <a:ea typeface="Arial" panose="020B0604020202020204" pitchFamily="34" charset="0"/>
                </a:rPr>
                <a:t> </a:t>
              </a:r>
              <a:r>
                <a:rPr lang="es-ES" sz="1400" dirty="0" smtClean="0">
                  <a:effectLst/>
                  <a:ea typeface="Arial" panose="020B0604020202020204" pitchFamily="34" charset="0"/>
                </a:rPr>
                <a:t>de dicho incremento.</a:t>
              </a:r>
              <a:endParaRPr lang="es-ES" sz="1400" dirty="0">
                <a:effectLst/>
                <a:ea typeface="Arial" panose="020B0604020202020204" pitchFamily="34" charset="0"/>
              </a:endParaRPr>
            </a:p>
          </p:txBody>
        </p:sp>
        <p:grpSp>
          <p:nvGrpSpPr>
            <p:cNvPr id="10" name="Grupo 9"/>
            <p:cNvGrpSpPr/>
            <p:nvPr/>
          </p:nvGrpSpPr>
          <p:grpSpPr>
            <a:xfrm>
              <a:off x="1532713" y="756131"/>
              <a:ext cx="8490466" cy="1169551"/>
              <a:chOff x="1695675" y="975763"/>
              <a:chExt cx="8490466" cy="1169551"/>
            </a:xfrm>
          </p:grpSpPr>
          <p:sp>
            <p:nvSpPr>
              <p:cNvPr id="14" name="Rectángulo 13"/>
              <p:cNvSpPr/>
              <p:nvPr/>
            </p:nvSpPr>
            <p:spPr>
              <a:xfrm>
                <a:off x="2304833" y="975763"/>
                <a:ext cx="7282315" cy="707886"/>
              </a:xfrm>
              <a:prstGeom prst="rect">
                <a:avLst/>
              </a:prstGeom>
            </p:spPr>
            <p:txBody>
              <a:bodyPr wrap="none">
                <a:spAutoFit/>
              </a:bodyPr>
              <a:lstStyle/>
              <a:p>
                <a:pPr algn="ctr"/>
                <a:r>
                  <a:rPr lang="es-ES" sz="4000" b="1" dirty="0" smtClean="0">
                    <a:solidFill>
                      <a:srgbClr val="E67300"/>
                    </a:solidFill>
                  </a:rPr>
                  <a:t>PRECIO DE LA HORA DE GUARDIA</a:t>
                </a:r>
              </a:p>
            </p:txBody>
          </p:sp>
          <p:sp>
            <p:nvSpPr>
              <p:cNvPr id="12" name="CuadroTexto 11"/>
              <p:cNvSpPr txBox="1"/>
              <p:nvPr/>
            </p:nvSpPr>
            <p:spPr>
              <a:xfrm>
                <a:off x="1695675" y="1683649"/>
                <a:ext cx="8490466" cy="461665"/>
              </a:xfrm>
              <a:prstGeom prst="rect">
                <a:avLst/>
              </a:prstGeom>
              <a:noFill/>
            </p:spPr>
            <p:txBody>
              <a:bodyPr wrap="none" rtlCol="0">
                <a:spAutoFit/>
              </a:bodyPr>
              <a:lstStyle/>
              <a:p>
                <a:r>
                  <a:rPr lang="es-ES" sz="2400" b="1" dirty="0" smtClean="0">
                    <a:solidFill>
                      <a:schemeClr val="accent5">
                        <a:lumMod val="50000"/>
                      </a:schemeClr>
                    </a:solidFill>
                  </a:rPr>
                  <a:t>NOS OFRECEN                                                                   RECLAMAMOS</a:t>
                </a:r>
                <a:endParaRPr lang="es-ES" sz="2400" b="1" dirty="0">
                  <a:solidFill>
                    <a:schemeClr val="accent5">
                      <a:lumMod val="50000"/>
                    </a:schemeClr>
                  </a:solidFill>
                </a:endParaRPr>
              </a:p>
            </p:txBody>
          </p:sp>
        </p:gr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5589" y="5552767"/>
              <a:ext cx="2360398" cy="1202751"/>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7972" y="5495961"/>
              <a:ext cx="3014614" cy="1255851"/>
            </a:xfrm>
            <a:prstGeom prst="rect">
              <a:avLst/>
            </a:prstGeom>
          </p:spPr>
        </p:pic>
        <p:sp>
          <p:nvSpPr>
            <p:cNvPr id="17" name="Rectángulo 16"/>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grpSp>
    </p:spTree>
    <p:extLst>
      <p:ext uri="{BB962C8B-B14F-4D97-AF65-F5344CB8AC3E}">
        <p14:creationId xmlns:p14="http://schemas.microsoft.com/office/powerpoint/2010/main" val="2736827730"/>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10836" y="189061"/>
            <a:ext cx="12502836" cy="6668939"/>
            <a:chOff x="-310836" y="189061"/>
            <a:chExt cx="12502836" cy="6668939"/>
          </a:xfrm>
        </p:grpSpPr>
        <p:grpSp>
          <p:nvGrpSpPr>
            <p:cNvPr id="5" name="Grupo 4"/>
            <p:cNvGrpSpPr/>
            <p:nvPr/>
          </p:nvGrpSpPr>
          <p:grpSpPr>
            <a:xfrm>
              <a:off x="-310836" y="189061"/>
              <a:ext cx="12502836" cy="6668939"/>
              <a:chOff x="-302020" y="189061"/>
              <a:chExt cx="12502836" cy="6668939"/>
            </a:xfrm>
          </p:grpSpPr>
          <p:sp>
            <p:nvSpPr>
              <p:cNvPr id="7" name="CuadroTexto 6"/>
              <p:cNvSpPr txBox="1"/>
              <p:nvPr/>
            </p:nvSpPr>
            <p:spPr>
              <a:xfrm>
                <a:off x="6716486" y="1676400"/>
                <a:ext cx="184731" cy="369332"/>
              </a:xfrm>
              <a:prstGeom prst="rect">
                <a:avLst/>
              </a:prstGeom>
              <a:noFill/>
            </p:spPr>
            <p:txBody>
              <a:bodyPr wrap="none" rtlCol="0">
                <a:spAutoFit/>
              </a:bodyPr>
              <a:lstStyle/>
              <a:p>
                <a:endParaRPr lang="es-ES" dirty="0"/>
              </a:p>
            </p:txBody>
          </p:sp>
          <p:grpSp>
            <p:nvGrpSpPr>
              <p:cNvPr id="10" name="Grupo 9"/>
              <p:cNvGrpSpPr/>
              <p:nvPr/>
            </p:nvGrpSpPr>
            <p:grpSpPr>
              <a:xfrm>
                <a:off x="796232" y="756131"/>
                <a:ext cx="9931950" cy="1169551"/>
                <a:chOff x="959194" y="975763"/>
                <a:chExt cx="9931950" cy="1169551"/>
              </a:xfrm>
            </p:grpSpPr>
            <p:sp>
              <p:nvSpPr>
                <p:cNvPr id="14" name="Rectángulo 13"/>
                <p:cNvSpPr/>
                <p:nvPr/>
              </p:nvSpPr>
              <p:spPr>
                <a:xfrm>
                  <a:off x="2304833" y="975763"/>
                  <a:ext cx="7282315" cy="707886"/>
                </a:xfrm>
                <a:prstGeom prst="rect">
                  <a:avLst/>
                </a:prstGeom>
              </p:spPr>
              <p:txBody>
                <a:bodyPr wrap="none">
                  <a:spAutoFit/>
                </a:bodyPr>
                <a:lstStyle/>
                <a:p>
                  <a:pPr algn="ctr"/>
                  <a:r>
                    <a:rPr lang="es-ES" sz="4000" b="1" dirty="0" smtClean="0">
                      <a:solidFill>
                        <a:srgbClr val="E67300"/>
                      </a:solidFill>
                    </a:rPr>
                    <a:t>PRECIO DE LA HORA DE GUARDIA</a:t>
                  </a:r>
                </a:p>
              </p:txBody>
            </p:sp>
            <p:sp>
              <p:nvSpPr>
                <p:cNvPr id="12" name="CuadroTexto 11"/>
                <p:cNvSpPr txBox="1"/>
                <p:nvPr/>
              </p:nvSpPr>
              <p:spPr>
                <a:xfrm>
                  <a:off x="959194" y="1683649"/>
                  <a:ext cx="9931950" cy="461665"/>
                </a:xfrm>
                <a:prstGeom prst="rect">
                  <a:avLst/>
                </a:prstGeom>
                <a:noFill/>
              </p:spPr>
              <p:txBody>
                <a:bodyPr wrap="none" rtlCol="0">
                  <a:spAutoFit/>
                </a:bodyPr>
                <a:lstStyle/>
                <a:p>
                  <a:r>
                    <a:rPr lang="es-ES" sz="2400" b="1" dirty="0" smtClean="0">
                      <a:solidFill>
                        <a:schemeClr val="accent5">
                          <a:lumMod val="50000"/>
                        </a:schemeClr>
                      </a:solidFill>
                    </a:rPr>
                    <a:t>COMPARATIVO CON OTRAS CC.AA QUE HAN NEGOCIADO CON LOS MÉDICOS</a:t>
                  </a:r>
                  <a:endParaRPr lang="es-ES" sz="2400" b="1" dirty="0">
                    <a:solidFill>
                      <a:schemeClr val="accent5">
                        <a:lumMod val="50000"/>
                      </a:schemeClr>
                    </a:solidFill>
                  </a:endParaRPr>
                </a:p>
              </p:txBody>
            </p:sp>
          </p:gr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686" y="5523668"/>
                <a:ext cx="2360398" cy="1202751"/>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5095" y="5533686"/>
                <a:ext cx="3014614" cy="1255851"/>
              </a:xfrm>
              <a:prstGeom prst="rect">
                <a:avLst/>
              </a:prstGeom>
            </p:spPr>
          </p:pic>
          <p:sp>
            <p:nvSpPr>
              <p:cNvPr id="17" name="Rectángulo 16"/>
              <p:cNvSpPr/>
              <p:nvPr/>
            </p:nvSpPr>
            <p:spPr>
              <a:xfrm>
                <a:off x="-302020" y="189061"/>
                <a:ext cx="12502836" cy="584775"/>
              </a:xfrm>
              <a:prstGeom prst="rect">
                <a:avLst/>
              </a:prstGeom>
            </p:spPr>
            <p:txBody>
              <a:bodyPr wrap="square">
                <a:spAutoFit/>
              </a:bodyPr>
              <a:lstStyle/>
              <a:p>
                <a:pPr algn="ctr"/>
                <a:r>
                  <a:rPr lang="es-ES" sz="3200" b="1" dirty="0">
                    <a:solidFill>
                      <a:schemeClr val="accent6">
                        <a:lumMod val="75000"/>
                      </a:schemeClr>
                    </a:solidFill>
                  </a:rPr>
                  <a:t>POR QUÉ EL SINDICATO MÉDICO NO HA FIRMADO ESE ACUERDO</a:t>
                </a:r>
                <a:endParaRPr lang="es-ES" sz="3200" dirty="0">
                  <a:solidFill>
                    <a:schemeClr val="accent6">
                      <a:lumMod val="75000"/>
                    </a:schemeClr>
                  </a:solidFill>
                </a:endParaRPr>
              </a:p>
            </p:txBody>
          </p:sp>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t="17269"/>
              <a:stretch/>
            </p:blipFill>
            <p:spPr>
              <a:xfrm>
                <a:off x="2141870" y="2007148"/>
                <a:ext cx="7240675" cy="3369518"/>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4374" y="5227662"/>
                <a:ext cx="3254769" cy="1630338"/>
              </a:xfrm>
              <a:prstGeom prst="rect">
                <a:avLst/>
              </a:prstGeom>
            </p:spPr>
          </p:pic>
        </p:grpSp>
        <p:sp>
          <p:nvSpPr>
            <p:cNvPr id="11" name="CuadroTexto 10"/>
            <p:cNvSpPr txBox="1"/>
            <p:nvPr/>
          </p:nvSpPr>
          <p:spPr>
            <a:xfrm>
              <a:off x="9219078" y="3800090"/>
              <a:ext cx="2753959" cy="830997"/>
            </a:xfrm>
            <a:prstGeom prst="rect">
              <a:avLst/>
            </a:prstGeom>
            <a:noFill/>
          </p:spPr>
          <p:txBody>
            <a:bodyPr wrap="none" rtlCol="0">
              <a:spAutoFit/>
            </a:bodyPr>
            <a:lstStyle/>
            <a:p>
              <a:r>
                <a:rPr lang="es-ES" sz="4800" b="1" dirty="0" smtClean="0">
                  <a:solidFill>
                    <a:schemeClr val="accent6">
                      <a:lumMod val="50000"/>
                    </a:schemeClr>
                  </a:solidFill>
                </a:rPr>
                <a:t>BALEARES</a:t>
              </a:r>
              <a:endParaRPr lang="es-ES" sz="4800" b="1" dirty="0">
                <a:solidFill>
                  <a:schemeClr val="accent6">
                    <a:lumMod val="50000"/>
                  </a:schemeClr>
                </a:solidFill>
              </a:endParaRPr>
            </a:p>
          </p:txBody>
        </p:sp>
      </p:grpSp>
    </p:spTree>
    <p:extLst>
      <p:ext uri="{BB962C8B-B14F-4D97-AF65-F5344CB8AC3E}">
        <p14:creationId xmlns:p14="http://schemas.microsoft.com/office/powerpoint/2010/main" val="777401194"/>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1584</Words>
  <Application>Microsoft Office PowerPoint</Application>
  <PresentationFormat>Panorámica</PresentationFormat>
  <Paragraphs>179</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Times New Roman</vt:lpstr>
      <vt:lpstr>Wingdings</vt:lpstr>
      <vt:lpstr>Tema de Office</vt:lpstr>
      <vt:lpstr>POR QUÉ EL SINDICATO MÉDICO NO HA FIRMADO ESE ACUERDO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102</cp:revision>
  <cp:lastPrinted>2023-04-03T07:13:31Z</cp:lastPrinted>
  <dcterms:created xsi:type="dcterms:W3CDTF">2023-03-17T08:42:15Z</dcterms:created>
  <dcterms:modified xsi:type="dcterms:W3CDTF">2023-04-12T10:12:07Z</dcterms:modified>
</cp:coreProperties>
</file>