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256" r:id="rId3"/>
    <p:sldId id="259" r:id="rId4"/>
    <p:sldId id="257" r:id="rId5"/>
    <p:sldId id="260" r:id="rId6"/>
    <p:sldId id="261" r:id="rId7"/>
    <p:sldId id="262" r:id="rId8"/>
    <p:sldId id="263" r:id="rId9"/>
    <p:sldId id="264" r:id="rId10"/>
    <p:sldId id="265" r:id="rId11"/>
    <p:sldId id="266" r:id="rId12"/>
    <p:sldId id="268"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6F769E-35F0-4964-9A67-15CBC8A7FFC7}"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EB1DE757-4886-405E-A6B3-56362C238A32}">
      <dgm:prSet custT="1"/>
      <dgm:spPr/>
      <dgm:t>
        <a:bodyPr/>
        <a:lstStyle/>
        <a:p>
          <a:r>
            <a:rPr lang="es-ES" sz="2000" b="1"/>
            <a:t>Reorganización de agendas y limitación de cupos.</a:t>
          </a:r>
          <a:endParaRPr lang="en-US" sz="2000"/>
        </a:p>
      </dgm:t>
    </dgm:pt>
    <dgm:pt modelId="{377E5429-19D9-4779-8CDB-FB1272D08082}" type="parTrans" cxnId="{05DFD2BE-96C1-400D-8B61-9463865EFE29}">
      <dgm:prSet/>
      <dgm:spPr/>
      <dgm:t>
        <a:bodyPr/>
        <a:lstStyle/>
        <a:p>
          <a:endParaRPr lang="en-US" sz="2400"/>
        </a:p>
      </dgm:t>
    </dgm:pt>
    <dgm:pt modelId="{197C95A4-752F-4ABD-B9CA-45D4318D0B5B}" type="sibTrans" cxnId="{05DFD2BE-96C1-400D-8B61-9463865EFE29}">
      <dgm:prSet/>
      <dgm:spPr/>
      <dgm:t>
        <a:bodyPr/>
        <a:lstStyle/>
        <a:p>
          <a:endParaRPr lang="en-US" sz="2400"/>
        </a:p>
      </dgm:t>
    </dgm:pt>
    <dgm:pt modelId="{4A12DBA2-1A12-48ED-9EE1-801028B93090}">
      <dgm:prSet custT="1"/>
      <dgm:spPr/>
      <dgm:t>
        <a:bodyPr/>
        <a:lstStyle/>
        <a:p>
          <a:r>
            <a:rPr lang="es-ES" sz="2000" b="1"/>
            <a:t>Abono de acumulaciones por cualquier motivo y desde el primer día.</a:t>
          </a:r>
          <a:endParaRPr lang="en-US" sz="2000"/>
        </a:p>
      </dgm:t>
    </dgm:pt>
    <dgm:pt modelId="{C064E2C9-B4F5-43BD-AF77-2A5C703CD62B}" type="parTrans" cxnId="{34CF6C5C-976B-457B-A1ED-86B54E68D56B}">
      <dgm:prSet/>
      <dgm:spPr/>
      <dgm:t>
        <a:bodyPr/>
        <a:lstStyle/>
        <a:p>
          <a:endParaRPr lang="en-US" sz="2400"/>
        </a:p>
      </dgm:t>
    </dgm:pt>
    <dgm:pt modelId="{EC0B1418-C903-4E17-9FD1-17937C68D7AB}" type="sibTrans" cxnId="{34CF6C5C-976B-457B-A1ED-86B54E68D56B}">
      <dgm:prSet/>
      <dgm:spPr/>
      <dgm:t>
        <a:bodyPr/>
        <a:lstStyle/>
        <a:p>
          <a:endParaRPr lang="en-US" sz="2400"/>
        </a:p>
      </dgm:t>
    </dgm:pt>
    <dgm:pt modelId="{A983622F-4994-4D34-8DEA-6CDA0666ED2E}">
      <dgm:prSet custT="1"/>
      <dgm:spPr/>
      <dgm:t>
        <a:bodyPr/>
        <a:lstStyle/>
        <a:p>
          <a:r>
            <a:rPr lang="es-ES" sz="2000" b="1"/>
            <a:t>Incremento del precio de la hora de guardia/atención continuada</a:t>
          </a:r>
          <a:endParaRPr lang="en-US" sz="2000"/>
        </a:p>
      </dgm:t>
    </dgm:pt>
    <dgm:pt modelId="{8CC9273F-77F2-4213-83FC-860068621400}" type="parTrans" cxnId="{DF528311-85EE-4CCC-9B18-A6EA8932172F}">
      <dgm:prSet/>
      <dgm:spPr/>
      <dgm:t>
        <a:bodyPr/>
        <a:lstStyle/>
        <a:p>
          <a:endParaRPr lang="en-US" sz="2400"/>
        </a:p>
      </dgm:t>
    </dgm:pt>
    <dgm:pt modelId="{A27542EF-CDED-4004-8840-12401CD18D87}" type="sibTrans" cxnId="{DF528311-85EE-4CCC-9B18-A6EA8932172F}">
      <dgm:prSet/>
      <dgm:spPr/>
      <dgm:t>
        <a:bodyPr/>
        <a:lstStyle/>
        <a:p>
          <a:endParaRPr lang="en-US" sz="2400"/>
        </a:p>
      </dgm:t>
    </dgm:pt>
    <dgm:pt modelId="{AD1CF9CF-9B79-4F22-AB54-28AD4852715B}">
      <dgm:prSet custT="1"/>
      <dgm:spPr/>
      <dgm:t>
        <a:bodyPr/>
        <a:lstStyle/>
        <a:p>
          <a:r>
            <a:rPr lang="es-ES" sz="2000" b="1"/>
            <a:t>Exenciones voluntarias de guardia para mayores de 55 años con módulos voluntarios compensatorios. </a:t>
          </a:r>
          <a:endParaRPr lang="en-US" sz="2000"/>
        </a:p>
      </dgm:t>
    </dgm:pt>
    <dgm:pt modelId="{E4414BBD-6B86-4381-BB9E-E353CED942E4}" type="parTrans" cxnId="{4E862AAB-C288-4B68-8F57-20812DC2B523}">
      <dgm:prSet/>
      <dgm:spPr/>
      <dgm:t>
        <a:bodyPr/>
        <a:lstStyle/>
        <a:p>
          <a:endParaRPr lang="en-US" sz="2400"/>
        </a:p>
      </dgm:t>
    </dgm:pt>
    <dgm:pt modelId="{B550A5E8-87AE-4291-94D2-14CF9FFB757E}" type="sibTrans" cxnId="{4E862AAB-C288-4B68-8F57-20812DC2B523}">
      <dgm:prSet/>
      <dgm:spPr/>
      <dgm:t>
        <a:bodyPr/>
        <a:lstStyle/>
        <a:p>
          <a:endParaRPr lang="en-US" sz="2400"/>
        </a:p>
      </dgm:t>
    </dgm:pt>
    <dgm:pt modelId="{906478CE-16CC-46AE-8A81-1DD780C8BD68}">
      <dgm:prSet custT="1"/>
      <dgm:spPr/>
      <dgm:t>
        <a:bodyPr/>
        <a:lstStyle/>
        <a:p>
          <a:r>
            <a:rPr lang="es-ES" sz="2000" b="1"/>
            <a:t>Jornada laboral del médico de acuerdo con el Estatuto Marco en Atención Hospitalaria y Atención Primaria.</a:t>
          </a:r>
          <a:endParaRPr lang="en-US" sz="2000"/>
        </a:p>
      </dgm:t>
    </dgm:pt>
    <dgm:pt modelId="{17E4FC0A-BFF9-49E8-8F58-EF522AF7F757}" type="parTrans" cxnId="{2BCC35F9-E8EC-4370-A62A-57901B73F5FA}">
      <dgm:prSet/>
      <dgm:spPr/>
      <dgm:t>
        <a:bodyPr/>
        <a:lstStyle/>
        <a:p>
          <a:endParaRPr lang="en-US" sz="2400"/>
        </a:p>
      </dgm:t>
    </dgm:pt>
    <dgm:pt modelId="{E04C7C1B-EB12-4FB3-A24A-23615BD10B49}" type="sibTrans" cxnId="{2BCC35F9-E8EC-4370-A62A-57901B73F5FA}">
      <dgm:prSet/>
      <dgm:spPr/>
      <dgm:t>
        <a:bodyPr/>
        <a:lstStyle/>
        <a:p>
          <a:endParaRPr lang="en-US" sz="2400"/>
        </a:p>
      </dgm:t>
    </dgm:pt>
    <dgm:pt modelId="{010D48A3-3B03-452C-9B3C-68E3F7D43BB9}">
      <dgm:prSet custT="1"/>
      <dgm:spPr/>
      <dgm:t>
        <a:bodyPr/>
        <a:lstStyle/>
        <a:p>
          <a:r>
            <a:rPr lang="es-ES" sz="2000" b="1"/>
            <a:t>Incentivación de las zonas y Plazas de Difícil Cobertura</a:t>
          </a:r>
          <a:endParaRPr lang="en-US" sz="2000"/>
        </a:p>
      </dgm:t>
    </dgm:pt>
    <dgm:pt modelId="{436195BB-66EC-454E-9A8A-EDD9314D83D3}" type="parTrans" cxnId="{67D17D7A-ECD5-40E5-B94B-C99BCEA9917D}">
      <dgm:prSet/>
      <dgm:spPr/>
      <dgm:t>
        <a:bodyPr/>
        <a:lstStyle/>
        <a:p>
          <a:endParaRPr lang="en-US" sz="2400"/>
        </a:p>
      </dgm:t>
    </dgm:pt>
    <dgm:pt modelId="{9142493D-1434-4555-BA56-2BDEF8E099BA}" type="sibTrans" cxnId="{67D17D7A-ECD5-40E5-B94B-C99BCEA9917D}">
      <dgm:prSet/>
      <dgm:spPr/>
      <dgm:t>
        <a:bodyPr/>
        <a:lstStyle/>
        <a:p>
          <a:endParaRPr lang="en-US" sz="2400"/>
        </a:p>
      </dgm:t>
    </dgm:pt>
    <dgm:pt modelId="{3066CE2D-FDA1-498E-A156-31AAB5E5C405}">
      <dgm:prSet custT="1"/>
      <dgm:spPr/>
      <dgm:t>
        <a:bodyPr/>
        <a:lstStyle/>
        <a:p>
          <a:r>
            <a:rPr lang="es-ES" sz="2000" b="1"/>
            <a:t>Adecuación de plantillas en Atención Hospitalaria y Atención Primaria </a:t>
          </a:r>
          <a:endParaRPr lang="en-US" sz="2000"/>
        </a:p>
      </dgm:t>
    </dgm:pt>
    <dgm:pt modelId="{B9A48BDD-75CA-4E96-967D-CB5A957AB19A}" type="parTrans" cxnId="{94A49E8B-4E13-4998-8D2E-E412962C5E67}">
      <dgm:prSet/>
      <dgm:spPr/>
      <dgm:t>
        <a:bodyPr/>
        <a:lstStyle/>
        <a:p>
          <a:endParaRPr lang="en-US" sz="2400"/>
        </a:p>
      </dgm:t>
    </dgm:pt>
    <dgm:pt modelId="{3ED14BEA-A4A8-4444-896F-9106DF3B9794}" type="sibTrans" cxnId="{94A49E8B-4E13-4998-8D2E-E412962C5E67}">
      <dgm:prSet/>
      <dgm:spPr/>
      <dgm:t>
        <a:bodyPr/>
        <a:lstStyle/>
        <a:p>
          <a:endParaRPr lang="en-US" sz="2400"/>
        </a:p>
      </dgm:t>
    </dgm:pt>
    <dgm:pt modelId="{D746D1E3-5844-4454-8110-6C2C3DC92DA2}">
      <dgm:prSet custT="1"/>
      <dgm:spPr/>
      <dgm:t>
        <a:bodyPr/>
        <a:lstStyle/>
        <a:p>
          <a:r>
            <a:rPr lang="es-ES" sz="2000" b="1"/>
            <a:t>Contrato para cobertura de guardias médicas, actuales contratos interinos por acumulación de tareas para cobertura de guardias médicas</a:t>
          </a:r>
          <a:endParaRPr lang="en-US" sz="2000"/>
        </a:p>
      </dgm:t>
    </dgm:pt>
    <dgm:pt modelId="{C26CB21E-5E86-415C-AB4A-126398E695CB}" type="parTrans" cxnId="{13543413-3669-4AED-BD63-BAA706FB73D0}">
      <dgm:prSet/>
      <dgm:spPr/>
      <dgm:t>
        <a:bodyPr/>
        <a:lstStyle/>
        <a:p>
          <a:endParaRPr lang="en-US" sz="2400"/>
        </a:p>
      </dgm:t>
    </dgm:pt>
    <dgm:pt modelId="{2A7A97EF-C538-4E82-848C-C8A041418418}" type="sibTrans" cxnId="{13543413-3669-4AED-BD63-BAA706FB73D0}">
      <dgm:prSet/>
      <dgm:spPr/>
      <dgm:t>
        <a:bodyPr/>
        <a:lstStyle/>
        <a:p>
          <a:endParaRPr lang="en-US" sz="2400"/>
        </a:p>
      </dgm:t>
    </dgm:pt>
    <dgm:pt modelId="{0699E7E7-0B84-40B1-A468-D6846A5F47ED}" type="pres">
      <dgm:prSet presAssocID="{8C6F769E-35F0-4964-9A67-15CBC8A7FFC7}" presName="vert0" presStyleCnt="0">
        <dgm:presLayoutVars>
          <dgm:dir/>
          <dgm:animOne val="branch"/>
          <dgm:animLvl val="lvl"/>
        </dgm:presLayoutVars>
      </dgm:prSet>
      <dgm:spPr/>
    </dgm:pt>
    <dgm:pt modelId="{04B454F2-72D4-476A-8BC2-5BD2AD0F579C}" type="pres">
      <dgm:prSet presAssocID="{EB1DE757-4886-405E-A6B3-56362C238A32}" presName="thickLine" presStyleLbl="alignNode1" presStyleIdx="0" presStyleCnt="8"/>
      <dgm:spPr/>
    </dgm:pt>
    <dgm:pt modelId="{D7F5F73C-BAD7-47C5-B49F-D852272A72AB}" type="pres">
      <dgm:prSet presAssocID="{EB1DE757-4886-405E-A6B3-56362C238A32}" presName="horz1" presStyleCnt="0"/>
      <dgm:spPr/>
    </dgm:pt>
    <dgm:pt modelId="{FEBB4899-E98F-48A2-A8C7-B857123B9990}" type="pres">
      <dgm:prSet presAssocID="{EB1DE757-4886-405E-A6B3-56362C238A32}" presName="tx1" presStyleLbl="revTx" presStyleIdx="0" presStyleCnt="8"/>
      <dgm:spPr/>
    </dgm:pt>
    <dgm:pt modelId="{065E8893-7AD1-4E73-A5C9-4B782B05160A}" type="pres">
      <dgm:prSet presAssocID="{EB1DE757-4886-405E-A6B3-56362C238A32}" presName="vert1" presStyleCnt="0"/>
      <dgm:spPr/>
    </dgm:pt>
    <dgm:pt modelId="{89707C78-91C9-4C3D-853A-A0CC24C57611}" type="pres">
      <dgm:prSet presAssocID="{4A12DBA2-1A12-48ED-9EE1-801028B93090}" presName="thickLine" presStyleLbl="alignNode1" presStyleIdx="1" presStyleCnt="8"/>
      <dgm:spPr/>
    </dgm:pt>
    <dgm:pt modelId="{056ECA88-7400-4C4D-B58E-9D0BC923ACC3}" type="pres">
      <dgm:prSet presAssocID="{4A12DBA2-1A12-48ED-9EE1-801028B93090}" presName="horz1" presStyleCnt="0"/>
      <dgm:spPr/>
    </dgm:pt>
    <dgm:pt modelId="{19DF8044-B3D5-4FC1-81AD-D95A32BA1D1E}" type="pres">
      <dgm:prSet presAssocID="{4A12DBA2-1A12-48ED-9EE1-801028B93090}" presName="tx1" presStyleLbl="revTx" presStyleIdx="1" presStyleCnt="8"/>
      <dgm:spPr/>
    </dgm:pt>
    <dgm:pt modelId="{3681205B-1D67-4B8E-BFD5-658E47841500}" type="pres">
      <dgm:prSet presAssocID="{4A12DBA2-1A12-48ED-9EE1-801028B93090}" presName="vert1" presStyleCnt="0"/>
      <dgm:spPr/>
    </dgm:pt>
    <dgm:pt modelId="{FC0EB531-1660-49F5-90F7-37175C2DD243}" type="pres">
      <dgm:prSet presAssocID="{A983622F-4994-4D34-8DEA-6CDA0666ED2E}" presName="thickLine" presStyleLbl="alignNode1" presStyleIdx="2" presStyleCnt="8"/>
      <dgm:spPr/>
    </dgm:pt>
    <dgm:pt modelId="{DA1FD8A8-54F0-4962-A140-D11414D14E93}" type="pres">
      <dgm:prSet presAssocID="{A983622F-4994-4D34-8DEA-6CDA0666ED2E}" presName="horz1" presStyleCnt="0"/>
      <dgm:spPr/>
    </dgm:pt>
    <dgm:pt modelId="{2DAF3ECF-EEE8-4AF2-91C7-3F76CA6EAE6B}" type="pres">
      <dgm:prSet presAssocID="{A983622F-4994-4D34-8DEA-6CDA0666ED2E}" presName="tx1" presStyleLbl="revTx" presStyleIdx="2" presStyleCnt="8"/>
      <dgm:spPr/>
    </dgm:pt>
    <dgm:pt modelId="{4AAC2A71-53E1-47F8-B08B-B955D9A9154F}" type="pres">
      <dgm:prSet presAssocID="{A983622F-4994-4D34-8DEA-6CDA0666ED2E}" presName="vert1" presStyleCnt="0"/>
      <dgm:spPr/>
    </dgm:pt>
    <dgm:pt modelId="{AB6563C9-7E5F-4F95-91AC-CFB8949E10B6}" type="pres">
      <dgm:prSet presAssocID="{AD1CF9CF-9B79-4F22-AB54-28AD4852715B}" presName="thickLine" presStyleLbl="alignNode1" presStyleIdx="3" presStyleCnt="8"/>
      <dgm:spPr/>
    </dgm:pt>
    <dgm:pt modelId="{744CD8ED-BF43-454B-86B6-A74E12A702B1}" type="pres">
      <dgm:prSet presAssocID="{AD1CF9CF-9B79-4F22-AB54-28AD4852715B}" presName="horz1" presStyleCnt="0"/>
      <dgm:spPr/>
    </dgm:pt>
    <dgm:pt modelId="{086F734D-D602-4EA5-A4A0-E3BD451D2E92}" type="pres">
      <dgm:prSet presAssocID="{AD1CF9CF-9B79-4F22-AB54-28AD4852715B}" presName="tx1" presStyleLbl="revTx" presStyleIdx="3" presStyleCnt="8"/>
      <dgm:spPr/>
    </dgm:pt>
    <dgm:pt modelId="{169AC82A-F070-4CD6-8FE6-7188EAC2F73A}" type="pres">
      <dgm:prSet presAssocID="{AD1CF9CF-9B79-4F22-AB54-28AD4852715B}" presName="vert1" presStyleCnt="0"/>
      <dgm:spPr/>
    </dgm:pt>
    <dgm:pt modelId="{E377BBB2-C44A-4159-8DEA-99BFFF9844E0}" type="pres">
      <dgm:prSet presAssocID="{906478CE-16CC-46AE-8A81-1DD780C8BD68}" presName="thickLine" presStyleLbl="alignNode1" presStyleIdx="4" presStyleCnt="8"/>
      <dgm:spPr/>
    </dgm:pt>
    <dgm:pt modelId="{3C678B9F-E6A8-46C7-A691-138FBCEFD726}" type="pres">
      <dgm:prSet presAssocID="{906478CE-16CC-46AE-8A81-1DD780C8BD68}" presName="horz1" presStyleCnt="0"/>
      <dgm:spPr/>
    </dgm:pt>
    <dgm:pt modelId="{F1F6C9EC-E88D-40EC-8FED-2E93D9B5E642}" type="pres">
      <dgm:prSet presAssocID="{906478CE-16CC-46AE-8A81-1DD780C8BD68}" presName="tx1" presStyleLbl="revTx" presStyleIdx="4" presStyleCnt="8"/>
      <dgm:spPr/>
    </dgm:pt>
    <dgm:pt modelId="{04269049-A3B9-428A-8AF2-1EA4BC115770}" type="pres">
      <dgm:prSet presAssocID="{906478CE-16CC-46AE-8A81-1DD780C8BD68}" presName="vert1" presStyleCnt="0"/>
      <dgm:spPr/>
    </dgm:pt>
    <dgm:pt modelId="{5DD005DB-479A-498A-9DDD-51CBB3968D41}" type="pres">
      <dgm:prSet presAssocID="{010D48A3-3B03-452C-9B3C-68E3F7D43BB9}" presName="thickLine" presStyleLbl="alignNode1" presStyleIdx="5" presStyleCnt="8"/>
      <dgm:spPr/>
    </dgm:pt>
    <dgm:pt modelId="{9612DC0C-1916-4CCC-B227-2C0BCB78BDDA}" type="pres">
      <dgm:prSet presAssocID="{010D48A3-3B03-452C-9B3C-68E3F7D43BB9}" presName="horz1" presStyleCnt="0"/>
      <dgm:spPr/>
    </dgm:pt>
    <dgm:pt modelId="{7D0228F6-0B23-4768-8311-5727C992D9BC}" type="pres">
      <dgm:prSet presAssocID="{010D48A3-3B03-452C-9B3C-68E3F7D43BB9}" presName="tx1" presStyleLbl="revTx" presStyleIdx="5" presStyleCnt="8"/>
      <dgm:spPr/>
    </dgm:pt>
    <dgm:pt modelId="{DBC96D2A-D4E0-47BE-8D56-765DC284A4BF}" type="pres">
      <dgm:prSet presAssocID="{010D48A3-3B03-452C-9B3C-68E3F7D43BB9}" presName="vert1" presStyleCnt="0"/>
      <dgm:spPr/>
    </dgm:pt>
    <dgm:pt modelId="{85C860FF-26DB-40DD-A77F-37074C96C3B2}" type="pres">
      <dgm:prSet presAssocID="{3066CE2D-FDA1-498E-A156-31AAB5E5C405}" presName="thickLine" presStyleLbl="alignNode1" presStyleIdx="6" presStyleCnt="8"/>
      <dgm:spPr/>
    </dgm:pt>
    <dgm:pt modelId="{F323180E-CD45-42A1-AC4D-73CEBD5832C9}" type="pres">
      <dgm:prSet presAssocID="{3066CE2D-FDA1-498E-A156-31AAB5E5C405}" presName="horz1" presStyleCnt="0"/>
      <dgm:spPr/>
    </dgm:pt>
    <dgm:pt modelId="{D7CF1B7E-3B42-4CD0-9E97-D152691C1054}" type="pres">
      <dgm:prSet presAssocID="{3066CE2D-FDA1-498E-A156-31AAB5E5C405}" presName="tx1" presStyleLbl="revTx" presStyleIdx="6" presStyleCnt="8"/>
      <dgm:spPr/>
    </dgm:pt>
    <dgm:pt modelId="{19F85961-965A-4D42-A2EB-8A3A30815549}" type="pres">
      <dgm:prSet presAssocID="{3066CE2D-FDA1-498E-A156-31AAB5E5C405}" presName="vert1" presStyleCnt="0"/>
      <dgm:spPr/>
    </dgm:pt>
    <dgm:pt modelId="{A7E22F7C-B792-4F38-9B54-03E51378E132}" type="pres">
      <dgm:prSet presAssocID="{D746D1E3-5844-4454-8110-6C2C3DC92DA2}" presName="thickLine" presStyleLbl="alignNode1" presStyleIdx="7" presStyleCnt="8"/>
      <dgm:spPr/>
    </dgm:pt>
    <dgm:pt modelId="{452F7B61-48FF-4BBE-BF42-5E8CD8F9EB56}" type="pres">
      <dgm:prSet presAssocID="{D746D1E3-5844-4454-8110-6C2C3DC92DA2}" presName="horz1" presStyleCnt="0"/>
      <dgm:spPr/>
    </dgm:pt>
    <dgm:pt modelId="{52F3F480-3502-4F91-A247-294DF1D819F0}" type="pres">
      <dgm:prSet presAssocID="{D746D1E3-5844-4454-8110-6C2C3DC92DA2}" presName="tx1" presStyleLbl="revTx" presStyleIdx="7" presStyleCnt="8"/>
      <dgm:spPr/>
    </dgm:pt>
    <dgm:pt modelId="{D6422573-310D-437D-AFE6-7FEBE5BF8EA6}" type="pres">
      <dgm:prSet presAssocID="{D746D1E3-5844-4454-8110-6C2C3DC92DA2}" presName="vert1" presStyleCnt="0"/>
      <dgm:spPr/>
    </dgm:pt>
  </dgm:ptLst>
  <dgm:cxnLst>
    <dgm:cxn modelId="{DF528311-85EE-4CCC-9B18-A6EA8932172F}" srcId="{8C6F769E-35F0-4964-9A67-15CBC8A7FFC7}" destId="{A983622F-4994-4D34-8DEA-6CDA0666ED2E}" srcOrd="2" destOrd="0" parTransId="{8CC9273F-77F2-4213-83FC-860068621400}" sibTransId="{A27542EF-CDED-4004-8840-12401CD18D87}"/>
    <dgm:cxn modelId="{13543413-3669-4AED-BD63-BAA706FB73D0}" srcId="{8C6F769E-35F0-4964-9A67-15CBC8A7FFC7}" destId="{D746D1E3-5844-4454-8110-6C2C3DC92DA2}" srcOrd="7" destOrd="0" parTransId="{C26CB21E-5E86-415C-AB4A-126398E695CB}" sibTransId="{2A7A97EF-C538-4E82-848C-C8A041418418}"/>
    <dgm:cxn modelId="{D1E0B21C-F850-476E-9944-26DE7F8E7967}" type="presOf" srcId="{3066CE2D-FDA1-498E-A156-31AAB5E5C405}" destId="{D7CF1B7E-3B42-4CD0-9E97-D152691C1054}" srcOrd="0" destOrd="0" presId="urn:microsoft.com/office/officeart/2008/layout/LinedList"/>
    <dgm:cxn modelId="{34CF6C5C-976B-457B-A1ED-86B54E68D56B}" srcId="{8C6F769E-35F0-4964-9A67-15CBC8A7FFC7}" destId="{4A12DBA2-1A12-48ED-9EE1-801028B93090}" srcOrd="1" destOrd="0" parTransId="{C064E2C9-B4F5-43BD-AF77-2A5C703CD62B}" sibTransId="{EC0B1418-C903-4E17-9FD1-17937C68D7AB}"/>
    <dgm:cxn modelId="{E586986F-3740-4B30-9E17-EE92C07DBF87}" type="presOf" srcId="{010D48A3-3B03-452C-9B3C-68E3F7D43BB9}" destId="{7D0228F6-0B23-4768-8311-5727C992D9BC}" srcOrd="0" destOrd="0" presId="urn:microsoft.com/office/officeart/2008/layout/LinedList"/>
    <dgm:cxn modelId="{67D17D7A-ECD5-40E5-B94B-C99BCEA9917D}" srcId="{8C6F769E-35F0-4964-9A67-15CBC8A7FFC7}" destId="{010D48A3-3B03-452C-9B3C-68E3F7D43BB9}" srcOrd="5" destOrd="0" parTransId="{436195BB-66EC-454E-9A8A-EDD9314D83D3}" sibTransId="{9142493D-1434-4555-BA56-2BDEF8E099BA}"/>
    <dgm:cxn modelId="{A4146A88-1C83-4FA5-9EFB-48AA813AE5E1}" type="presOf" srcId="{AD1CF9CF-9B79-4F22-AB54-28AD4852715B}" destId="{086F734D-D602-4EA5-A4A0-E3BD451D2E92}" srcOrd="0" destOrd="0" presId="urn:microsoft.com/office/officeart/2008/layout/LinedList"/>
    <dgm:cxn modelId="{5ED0338A-75EB-45DF-A900-A4BBD9D3F436}" type="presOf" srcId="{906478CE-16CC-46AE-8A81-1DD780C8BD68}" destId="{F1F6C9EC-E88D-40EC-8FED-2E93D9B5E642}" srcOrd="0" destOrd="0" presId="urn:microsoft.com/office/officeart/2008/layout/LinedList"/>
    <dgm:cxn modelId="{94A49E8B-4E13-4998-8D2E-E412962C5E67}" srcId="{8C6F769E-35F0-4964-9A67-15CBC8A7FFC7}" destId="{3066CE2D-FDA1-498E-A156-31AAB5E5C405}" srcOrd="6" destOrd="0" parTransId="{B9A48BDD-75CA-4E96-967D-CB5A957AB19A}" sibTransId="{3ED14BEA-A4A8-4444-896F-9106DF3B9794}"/>
    <dgm:cxn modelId="{755F8D92-69B9-4C19-AC45-93215BD27FA8}" type="presOf" srcId="{D746D1E3-5844-4454-8110-6C2C3DC92DA2}" destId="{52F3F480-3502-4F91-A247-294DF1D819F0}" srcOrd="0" destOrd="0" presId="urn:microsoft.com/office/officeart/2008/layout/LinedList"/>
    <dgm:cxn modelId="{4E862AAB-C288-4B68-8F57-20812DC2B523}" srcId="{8C6F769E-35F0-4964-9A67-15CBC8A7FFC7}" destId="{AD1CF9CF-9B79-4F22-AB54-28AD4852715B}" srcOrd="3" destOrd="0" parTransId="{E4414BBD-6B86-4381-BB9E-E353CED942E4}" sibTransId="{B550A5E8-87AE-4291-94D2-14CF9FFB757E}"/>
    <dgm:cxn modelId="{6A8678AE-2659-450E-BD98-7BE481A3890E}" type="presOf" srcId="{A983622F-4994-4D34-8DEA-6CDA0666ED2E}" destId="{2DAF3ECF-EEE8-4AF2-91C7-3F76CA6EAE6B}" srcOrd="0" destOrd="0" presId="urn:microsoft.com/office/officeart/2008/layout/LinedList"/>
    <dgm:cxn modelId="{05DFD2BE-96C1-400D-8B61-9463865EFE29}" srcId="{8C6F769E-35F0-4964-9A67-15CBC8A7FFC7}" destId="{EB1DE757-4886-405E-A6B3-56362C238A32}" srcOrd="0" destOrd="0" parTransId="{377E5429-19D9-4779-8CDB-FB1272D08082}" sibTransId="{197C95A4-752F-4ABD-B9CA-45D4318D0B5B}"/>
    <dgm:cxn modelId="{B7C0FFC5-1B42-486B-A2F8-C09EC3D6BFA1}" type="presOf" srcId="{4A12DBA2-1A12-48ED-9EE1-801028B93090}" destId="{19DF8044-B3D5-4FC1-81AD-D95A32BA1D1E}" srcOrd="0" destOrd="0" presId="urn:microsoft.com/office/officeart/2008/layout/LinedList"/>
    <dgm:cxn modelId="{A88C29D2-1685-4469-AA46-9FD6AB8B10D2}" type="presOf" srcId="{8C6F769E-35F0-4964-9A67-15CBC8A7FFC7}" destId="{0699E7E7-0B84-40B1-A468-D6846A5F47ED}" srcOrd="0" destOrd="0" presId="urn:microsoft.com/office/officeart/2008/layout/LinedList"/>
    <dgm:cxn modelId="{3BC0BEE7-0751-4A9D-8D04-F5E2B0F53B29}" type="presOf" srcId="{EB1DE757-4886-405E-A6B3-56362C238A32}" destId="{FEBB4899-E98F-48A2-A8C7-B857123B9990}" srcOrd="0" destOrd="0" presId="urn:microsoft.com/office/officeart/2008/layout/LinedList"/>
    <dgm:cxn modelId="{2BCC35F9-E8EC-4370-A62A-57901B73F5FA}" srcId="{8C6F769E-35F0-4964-9A67-15CBC8A7FFC7}" destId="{906478CE-16CC-46AE-8A81-1DD780C8BD68}" srcOrd="4" destOrd="0" parTransId="{17E4FC0A-BFF9-49E8-8F58-EF522AF7F757}" sibTransId="{E04C7C1B-EB12-4FB3-A24A-23615BD10B49}"/>
    <dgm:cxn modelId="{BE30071F-943B-42B8-B81C-A359CD613172}" type="presParOf" srcId="{0699E7E7-0B84-40B1-A468-D6846A5F47ED}" destId="{04B454F2-72D4-476A-8BC2-5BD2AD0F579C}" srcOrd="0" destOrd="0" presId="urn:microsoft.com/office/officeart/2008/layout/LinedList"/>
    <dgm:cxn modelId="{0BFDBAB8-19CB-4C5D-AAB9-12CFB6C724B1}" type="presParOf" srcId="{0699E7E7-0B84-40B1-A468-D6846A5F47ED}" destId="{D7F5F73C-BAD7-47C5-B49F-D852272A72AB}" srcOrd="1" destOrd="0" presId="urn:microsoft.com/office/officeart/2008/layout/LinedList"/>
    <dgm:cxn modelId="{3582D2B6-D7FF-45D4-A82D-FB1497A130F2}" type="presParOf" srcId="{D7F5F73C-BAD7-47C5-B49F-D852272A72AB}" destId="{FEBB4899-E98F-48A2-A8C7-B857123B9990}" srcOrd="0" destOrd="0" presId="urn:microsoft.com/office/officeart/2008/layout/LinedList"/>
    <dgm:cxn modelId="{81E2E948-4BDC-46D2-A739-2CEF736488FE}" type="presParOf" srcId="{D7F5F73C-BAD7-47C5-B49F-D852272A72AB}" destId="{065E8893-7AD1-4E73-A5C9-4B782B05160A}" srcOrd="1" destOrd="0" presId="urn:microsoft.com/office/officeart/2008/layout/LinedList"/>
    <dgm:cxn modelId="{59194DC1-C035-45E5-BAE1-80B05D23BAA8}" type="presParOf" srcId="{0699E7E7-0B84-40B1-A468-D6846A5F47ED}" destId="{89707C78-91C9-4C3D-853A-A0CC24C57611}" srcOrd="2" destOrd="0" presId="urn:microsoft.com/office/officeart/2008/layout/LinedList"/>
    <dgm:cxn modelId="{5E21BDF2-BDAF-4AD8-A018-8617C3C61D35}" type="presParOf" srcId="{0699E7E7-0B84-40B1-A468-D6846A5F47ED}" destId="{056ECA88-7400-4C4D-B58E-9D0BC923ACC3}" srcOrd="3" destOrd="0" presId="urn:microsoft.com/office/officeart/2008/layout/LinedList"/>
    <dgm:cxn modelId="{ADAB87DD-02E2-4C1F-8821-A131646EFDDD}" type="presParOf" srcId="{056ECA88-7400-4C4D-B58E-9D0BC923ACC3}" destId="{19DF8044-B3D5-4FC1-81AD-D95A32BA1D1E}" srcOrd="0" destOrd="0" presId="urn:microsoft.com/office/officeart/2008/layout/LinedList"/>
    <dgm:cxn modelId="{864ADC63-D74C-406C-9811-26D3737F6030}" type="presParOf" srcId="{056ECA88-7400-4C4D-B58E-9D0BC923ACC3}" destId="{3681205B-1D67-4B8E-BFD5-658E47841500}" srcOrd="1" destOrd="0" presId="urn:microsoft.com/office/officeart/2008/layout/LinedList"/>
    <dgm:cxn modelId="{FE5F43E2-96D6-4C46-9ADC-272FB51EFC56}" type="presParOf" srcId="{0699E7E7-0B84-40B1-A468-D6846A5F47ED}" destId="{FC0EB531-1660-49F5-90F7-37175C2DD243}" srcOrd="4" destOrd="0" presId="urn:microsoft.com/office/officeart/2008/layout/LinedList"/>
    <dgm:cxn modelId="{3FEAB6BE-57D9-42CE-ABAF-3484B9E8DCBE}" type="presParOf" srcId="{0699E7E7-0B84-40B1-A468-D6846A5F47ED}" destId="{DA1FD8A8-54F0-4962-A140-D11414D14E93}" srcOrd="5" destOrd="0" presId="urn:microsoft.com/office/officeart/2008/layout/LinedList"/>
    <dgm:cxn modelId="{757DE1EC-269A-4379-BD78-C3D085169618}" type="presParOf" srcId="{DA1FD8A8-54F0-4962-A140-D11414D14E93}" destId="{2DAF3ECF-EEE8-4AF2-91C7-3F76CA6EAE6B}" srcOrd="0" destOrd="0" presId="urn:microsoft.com/office/officeart/2008/layout/LinedList"/>
    <dgm:cxn modelId="{F05E6161-AB03-4E5C-AC8B-82A2DC487561}" type="presParOf" srcId="{DA1FD8A8-54F0-4962-A140-D11414D14E93}" destId="{4AAC2A71-53E1-47F8-B08B-B955D9A9154F}" srcOrd="1" destOrd="0" presId="urn:microsoft.com/office/officeart/2008/layout/LinedList"/>
    <dgm:cxn modelId="{22B6BD39-5A92-4C1D-8FE6-E012F3AD86E6}" type="presParOf" srcId="{0699E7E7-0B84-40B1-A468-D6846A5F47ED}" destId="{AB6563C9-7E5F-4F95-91AC-CFB8949E10B6}" srcOrd="6" destOrd="0" presId="urn:microsoft.com/office/officeart/2008/layout/LinedList"/>
    <dgm:cxn modelId="{422F26F3-5983-42F8-99CB-B6938F365467}" type="presParOf" srcId="{0699E7E7-0B84-40B1-A468-D6846A5F47ED}" destId="{744CD8ED-BF43-454B-86B6-A74E12A702B1}" srcOrd="7" destOrd="0" presId="urn:microsoft.com/office/officeart/2008/layout/LinedList"/>
    <dgm:cxn modelId="{AB3F9159-8D26-4DBC-9A26-F89E1C121AE8}" type="presParOf" srcId="{744CD8ED-BF43-454B-86B6-A74E12A702B1}" destId="{086F734D-D602-4EA5-A4A0-E3BD451D2E92}" srcOrd="0" destOrd="0" presId="urn:microsoft.com/office/officeart/2008/layout/LinedList"/>
    <dgm:cxn modelId="{F64D80C8-0912-4937-8BD5-D2FC2BDD5643}" type="presParOf" srcId="{744CD8ED-BF43-454B-86B6-A74E12A702B1}" destId="{169AC82A-F070-4CD6-8FE6-7188EAC2F73A}" srcOrd="1" destOrd="0" presId="urn:microsoft.com/office/officeart/2008/layout/LinedList"/>
    <dgm:cxn modelId="{8A2F888E-A055-4A67-8A9C-E282206053D6}" type="presParOf" srcId="{0699E7E7-0B84-40B1-A468-D6846A5F47ED}" destId="{E377BBB2-C44A-4159-8DEA-99BFFF9844E0}" srcOrd="8" destOrd="0" presId="urn:microsoft.com/office/officeart/2008/layout/LinedList"/>
    <dgm:cxn modelId="{4E1F960C-55BB-48BD-9895-8421DCE5BB79}" type="presParOf" srcId="{0699E7E7-0B84-40B1-A468-D6846A5F47ED}" destId="{3C678B9F-E6A8-46C7-A691-138FBCEFD726}" srcOrd="9" destOrd="0" presId="urn:microsoft.com/office/officeart/2008/layout/LinedList"/>
    <dgm:cxn modelId="{35701869-6AD2-48C3-8706-3D638DC05703}" type="presParOf" srcId="{3C678B9F-E6A8-46C7-A691-138FBCEFD726}" destId="{F1F6C9EC-E88D-40EC-8FED-2E93D9B5E642}" srcOrd="0" destOrd="0" presId="urn:microsoft.com/office/officeart/2008/layout/LinedList"/>
    <dgm:cxn modelId="{5142C775-32B2-41DF-AF14-6B784D47541D}" type="presParOf" srcId="{3C678B9F-E6A8-46C7-A691-138FBCEFD726}" destId="{04269049-A3B9-428A-8AF2-1EA4BC115770}" srcOrd="1" destOrd="0" presId="urn:microsoft.com/office/officeart/2008/layout/LinedList"/>
    <dgm:cxn modelId="{A6507E43-13CE-4CDB-8242-21AEF4981C42}" type="presParOf" srcId="{0699E7E7-0B84-40B1-A468-D6846A5F47ED}" destId="{5DD005DB-479A-498A-9DDD-51CBB3968D41}" srcOrd="10" destOrd="0" presId="urn:microsoft.com/office/officeart/2008/layout/LinedList"/>
    <dgm:cxn modelId="{8EABAA1D-9E83-4B5D-99D4-A57FFFD7AEC7}" type="presParOf" srcId="{0699E7E7-0B84-40B1-A468-D6846A5F47ED}" destId="{9612DC0C-1916-4CCC-B227-2C0BCB78BDDA}" srcOrd="11" destOrd="0" presId="urn:microsoft.com/office/officeart/2008/layout/LinedList"/>
    <dgm:cxn modelId="{7EF18B40-C4F4-4C76-8428-12AB32AD5291}" type="presParOf" srcId="{9612DC0C-1916-4CCC-B227-2C0BCB78BDDA}" destId="{7D0228F6-0B23-4768-8311-5727C992D9BC}" srcOrd="0" destOrd="0" presId="urn:microsoft.com/office/officeart/2008/layout/LinedList"/>
    <dgm:cxn modelId="{588422FB-3FF8-4968-B89F-38FD2BC86C88}" type="presParOf" srcId="{9612DC0C-1916-4CCC-B227-2C0BCB78BDDA}" destId="{DBC96D2A-D4E0-47BE-8D56-765DC284A4BF}" srcOrd="1" destOrd="0" presId="urn:microsoft.com/office/officeart/2008/layout/LinedList"/>
    <dgm:cxn modelId="{ED041970-F3EC-48B9-9F78-25553099694D}" type="presParOf" srcId="{0699E7E7-0B84-40B1-A468-D6846A5F47ED}" destId="{85C860FF-26DB-40DD-A77F-37074C96C3B2}" srcOrd="12" destOrd="0" presId="urn:microsoft.com/office/officeart/2008/layout/LinedList"/>
    <dgm:cxn modelId="{52021210-C0B3-42BC-8165-D11B9F4C2638}" type="presParOf" srcId="{0699E7E7-0B84-40B1-A468-D6846A5F47ED}" destId="{F323180E-CD45-42A1-AC4D-73CEBD5832C9}" srcOrd="13" destOrd="0" presId="urn:microsoft.com/office/officeart/2008/layout/LinedList"/>
    <dgm:cxn modelId="{17CCE7F1-ADA3-480E-BD98-2D05E3F360E0}" type="presParOf" srcId="{F323180E-CD45-42A1-AC4D-73CEBD5832C9}" destId="{D7CF1B7E-3B42-4CD0-9E97-D152691C1054}" srcOrd="0" destOrd="0" presId="urn:microsoft.com/office/officeart/2008/layout/LinedList"/>
    <dgm:cxn modelId="{3D6D3390-5854-4654-B4AF-FB73680722D7}" type="presParOf" srcId="{F323180E-CD45-42A1-AC4D-73CEBD5832C9}" destId="{19F85961-965A-4D42-A2EB-8A3A30815549}" srcOrd="1" destOrd="0" presId="urn:microsoft.com/office/officeart/2008/layout/LinedList"/>
    <dgm:cxn modelId="{A7A93735-6A41-43DC-B75F-B4D6E9F3EFE9}" type="presParOf" srcId="{0699E7E7-0B84-40B1-A468-D6846A5F47ED}" destId="{A7E22F7C-B792-4F38-9B54-03E51378E132}" srcOrd="14" destOrd="0" presId="urn:microsoft.com/office/officeart/2008/layout/LinedList"/>
    <dgm:cxn modelId="{3E38DB9E-6F0E-4DEE-9D92-F23EB6F3B2E9}" type="presParOf" srcId="{0699E7E7-0B84-40B1-A468-D6846A5F47ED}" destId="{452F7B61-48FF-4BBE-BF42-5E8CD8F9EB56}" srcOrd="15" destOrd="0" presId="urn:microsoft.com/office/officeart/2008/layout/LinedList"/>
    <dgm:cxn modelId="{A1CAFD78-C801-4BC9-B2BA-92A2D2FECF41}" type="presParOf" srcId="{452F7B61-48FF-4BBE-BF42-5E8CD8F9EB56}" destId="{52F3F480-3502-4F91-A247-294DF1D819F0}" srcOrd="0" destOrd="0" presId="urn:microsoft.com/office/officeart/2008/layout/LinedList"/>
    <dgm:cxn modelId="{6A5014E8-1923-4A2A-9246-78665CC28D91}" type="presParOf" srcId="{452F7B61-48FF-4BBE-BF42-5E8CD8F9EB56}" destId="{D6422573-310D-437D-AFE6-7FEBE5BF8EA6}"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5DC0AC-224E-4EB5-94C1-04C789A1FA11}" type="doc">
      <dgm:prSet loTypeId="urn:microsoft.com/office/officeart/2005/8/layout/chart3" loCatId="cycle" qsTypeId="urn:microsoft.com/office/officeart/2005/8/quickstyle/simple1" qsCatId="simple" csTypeId="urn:microsoft.com/office/officeart/2005/8/colors/accent1_2" csCatId="accent1" phldr="1"/>
      <dgm:spPr/>
      <dgm:t>
        <a:bodyPr/>
        <a:lstStyle/>
        <a:p>
          <a:endParaRPr lang="en-US"/>
        </a:p>
      </dgm:t>
    </dgm:pt>
    <dgm:pt modelId="{A3209946-3B7E-43B3-BC80-FD176211CBC7}">
      <dgm:prSet custT="1"/>
      <dgm:spPr/>
      <dgm:t>
        <a:bodyPr/>
        <a:lstStyle/>
        <a:p>
          <a:r>
            <a:rPr lang="es-ES" sz="1600" dirty="0"/>
            <a:t>Se </a:t>
          </a:r>
          <a:r>
            <a:rPr lang="es-ES" sz="1600" i="0" dirty="0">
              <a:solidFill>
                <a:schemeClr val="bg1"/>
              </a:solidFill>
            </a:rPr>
            <a:t>concederá </a:t>
          </a:r>
          <a:r>
            <a:rPr lang="es-ES" sz="1600" b="1" i="1" dirty="0">
              <a:solidFill>
                <a:srgbClr val="C00000"/>
              </a:solidFill>
            </a:rPr>
            <a:t>exención voluntaria de guardias a todos los médicos que prolonguen voluntariamente el servicio activo</a:t>
          </a:r>
          <a:r>
            <a:rPr lang="es-ES" sz="1600" b="1" i="1" dirty="0">
              <a:solidFill>
                <a:srgbClr val="FF0000"/>
              </a:solidFill>
            </a:rPr>
            <a:t> </a:t>
          </a:r>
          <a:r>
            <a:rPr lang="es-ES" sz="1600" dirty="0"/>
            <a:t>cumplida su edad de jubilación. A los mayores de 55 años que lo soliciten y su concurrencia no sea necesaria para mantener la programación de AC habitual se les concederá una exención condicionada a este hecho, quiere decirse que la exención será anulada temporalmente si las necesidades asistenciales así lo requirieran.</a:t>
          </a:r>
          <a:endParaRPr lang="en-US" sz="1600" dirty="0"/>
        </a:p>
      </dgm:t>
    </dgm:pt>
    <dgm:pt modelId="{49DFCAF3-6333-44B4-8DEE-F335042BDB30}" type="parTrans" cxnId="{44C6CEC5-0BFA-496D-8C71-E44944ABC3CE}">
      <dgm:prSet/>
      <dgm:spPr/>
      <dgm:t>
        <a:bodyPr/>
        <a:lstStyle/>
        <a:p>
          <a:endParaRPr lang="en-US"/>
        </a:p>
      </dgm:t>
    </dgm:pt>
    <dgm:pt modelId="{F98BD050-8668-4C39-B253-A4F62E200C55}" type="sibTrans" cxnId="{44C6CEC5-0BFA-496D-8C71-E44944ABC3CE}">
      <dgm:prSet/>
      <dgm:spPr/>
      <dgm:t>
        <a:bodyPr/>
        <a:lstStyle/>
        <a:p>
          <a:endParaRPr lang="en-US"/>
        </a:p>
      </dgm:t>
    </dgm:pt>
    <dgm:pt modelId="{1A7D42E2-03E1-4BAB-9A9D-9DF3CDE99937}">
      <dgm:prSet/>
      <dgm:spPr/>
      <dgm:t>
        <a:bodyPr/>
        <a:lstStyle/>
        <a:p>
          <a:r>
            <a:rPr lang="es-ES" dirty="0"/>
            <a:t>En aquellos profesionales </a:t>
          </a:r>
          <a:r>
            <a:rPr lang="es-ES" b="1" i="1" dirty="0">
              <a:solidFill>
                <a:srgbClr val="C00000"/>
              </a:solidFill>
            </a:rPr>
            <a:t>mayores de 55 años que se encuentran ya exentos de guardia y a los que se vayan acogiend</a:t>
          </a:r>
          <a:r>
            <a:rPr lang="es-ES" b="1" dirty="0">
              <a:solidFill>
                <a:srgbClr val="C00000"/>
              </a:solidFill>
            </a:rPr>
            <a:t>o </a:t>
          </a:r>
          <a:r>
            <a:rPr lang="es-ES" dirty="0"/>
            <a:t>a esta exención se les propondrá la realización de módulos compensatorios voluntarios en los que se lleve a cabo actividad similar a la actividad que se viene realizando de forma ordinaria. En los casos de </a:t>
          </a:r>
          <a:r>
            <a:rPr lang="es-ES" b="1" i="1" dirty="0">
              <a:solidFill>
                <a:srgbClr val="C00000"/>
              </a:solidFill>
            </a:rPr>
            <a:t>exención de guardia por salud laboral </a:t>
          </a:r>
          <a:r>
            <a:rPr lang="es-ES" dirty="0"/>
            <a:t>deben ser reevaluadas para poder acceder a los módulos compensatorio.</a:t>
          </a:r>
          <a:endParaRPr lang="en-US" dirty="0"/>
        </a:p>
      </dgm:t>
    </dgm:pt>
    <dgm:pt modelId="{ED0951C0-D2D7-469F-A5BA-F8FDAD9BC480}" type="parTrans" cxnId="{8EC2F5E6-C316-4F2F-92F8-6C256C963583}">
      <dgm:prSet/>
      <dgm:spPr/>
      <dgm:t>
        <a:bodyPr/>
        <a:lstStyle/>
        <a:p>
          <a:endParaRPr lang="en-US"/>
        </a:p>
      </dgm:t>
    </dgm:pt>
    <dgm:pt modelId="{4C19DE12-7D80-4349-966A-459A5C73C87A}" type="sibTrans" cxnId="{8EC2F5E6-C316-4F2F-92F8-6C256C963583}">
      <dgm:prSet/>
      <dgm:spPr/>
      <dgm:t>
        <a:bodyPr/>
        <a:lstStyle/>
        <a:p>
          <a:endParaRPr lang="en-US"/>
        </a:p>
      </dgm:t>
    </dgm:pt>
    <dgm:pt modelId="{221868B3-8F74-4EB1-AE6C-981CADA45A79}" type="pres">
      <dgm:prSet presAssocID="{255DC0AC-224E-4EB5-94C1-04C789A1FA11}" presName="compositeShape" presStyleCnt="0">
        <dgm:presLayoutVars>
          <dgm:chMax val="7"/>
          <dgm:dir/>
          <dgm:resizeHandles val="exact"/>
        </dgm:presLayoutVars>
      </dgm:prSet>
      <dgm:spPr/>
    </dgm:pt>
    <dgm:pt modelId="{A9EA349B-DE7B-4F61-AD91-F8413604C6F7}" type="pres">
      <dgm:prSet presAssocID="{255DC0AC-224E-4EB5-94C1-04C789A1FA11}" presName="wedge1" presStyleLbl="node1" presStyleIdx="0" presStyleCnt="2" custScaleX="141521" custScaleY="117644"/>
      <dgm:spPr/>
    </dgm:pt>
    <dgm:pt modelId="{898B6447-C3DD-4AB8-8924-BE22E6B282E8}" type="pres">
      <dgm:prSet presAssocID="{255DC0AC-224E-4EB5-94C1-04C789A1FA11}" presName="wedge1Tx" presStyleLbl="node1" presStyleIdx="0" presStyleCnt="2">
        <dgm:presLayoutVars>
          <dgm:chMax val="0"/>
          <dgm:chPref val="0"/>
          <dgm:bulletEnabled val="1"/>
        </dgm:presLayoutVars>
      </dgm:prSet>
      <dgm:spPr/>
    </dgm:pt>
    <dgm:pt modelId="{CFDA2828-85E5-49A7-87DC-79476888A8AE}" type="pres">
      <dgm:prSet presAssocID="{255DC0AC-224E-4EB5-94C1-04C789A1FA11}" presName="wedge2" presStyleLbl="node1" presStyleIdx="1" presStyleCnt="2" custScaleX="130175" custScaleY="116709"/>
      <dgm:spPr/>
    </dgm:pt>
    <dgm:pt modelId="{0E8833BB-2735-4217-BD44-38C08E1EB93D}" type="pres">
      <dgm:prSet presAssocID="{255DC0AC-224E-4EB5-94C1-04C789A1FA11}" presName="wedge2Tx" presStyleLbl="node1" presStyleIdx="1" presStyleCnt="2">
        <dgm:presLayoutVars>
          <dgm:chMax val="0"/>
          <dgm:chPref val="0"/>
          <dgm:bulletEnabled val="1"/>
        </dgm:presLayoutVars>
      </dgm:prSet>
      <dgm:spPr/>
    </dgm:pt>
  </dgm:ptLst>
  <dgm:cxnLst>
    <dgm:cxn modelId="{20766041-DF60-4709-B60A-5DC8914221BB}" type="presOf" srcId="{1A7D42E2-03E1-4BAB-9A9D-9DF3CDE99937}" destId="{0E8833BB-2735-4217-BD44-38C08E1EB93D}" srcOrd="1" destOrd="0" presId="urn:microsoft.com/office/officeart/2005/8/layout/chart3"/>
    <dgm:cxn modelId="{3CD4636A-C8F2-42FC-A354-BEAE6D0282EE}" type="presOf" srcId="{A3209946-3B7E-43B3-BC80-FD176211CBC7}" destId="{A9EA349B-DE7B-4F61-AD91-F8413604C6F7}" srcOrd="0" destOrd="0" presId="urn:microsoft.com/office/officeart/2005/8/layout/chart3"/>
    <dgm:cxn modelId="{96A1B78D-82C3-46F1-BD0F-0DA0B3C5AC4C}" type="presOf" srcId="{A3209946-3B7E-43B3-BC80-FD176211CBC7}" destId="{898B6447-C3DD-4AB8-8924-BE22E6B282E8}" srcOrd="1" destOrd="0" presId="urn:microsoft.com/office/officeart/2005/8/layout/chart3"/>
    <dgm:cxn modelId="{44C6CEC5-0BFA-496D-8C71-E44944ABC3CE}" srcId="{255DC0AC-224E-4EB5-94C1-04C789A1FA11}" destId="{A3209946-3B7E-43B3-BC80-FD176211CBC7}" srcOrd="0" destOrd="0" parTransId="{49DFCAF3-6333-44B4-8DEE-F335042BDB30}" sibTransId="{F98BD050-8668-4C39-B253-A4F62E200C55}"/>
    <dgm:cxn modelId="{3F9D0BDD-53A5-4731-9439-2121A2BD62CC}" type="presOf" srcId="{1A7D42E2-03E1-4BAB-9A9D-9DF3CDE99937}" destId="{CFDA2828-85E5-49A7-87DC-79476888A8AE}" srcOrd="0" destOrd="0" presId="urn:microsoft.com/office/officeart/2005/8/layout/chart3"/>
    <dgm:cxn modelId="{5A9A6FE1-E480-4D42-8521-C99EFAA6F146}" type="presOf" srcId="{255DC0AC-224E-4EB5-94C1-04C789A1FA11}" destId="{221868B3-8F74-4EB1-AE6C-981CADA45A79}" srcOrd="0" destOrd="0" presId="urn:microsoft.com/office/officeart/2005/8/layout/chart3"/>
    <dgm:cxn modelId="{8EC2F5E6-C316-4F2F-92F8-6C256C963583}" srcId="{255DC0AC-224E-4EB5-94C1-04C789A1FA11}" destId="{1A7D42E2-03E1-4BAB-9A9D-9DF3CDE99937}" srcOrd="1" destOrd="0" parTransId="{ED0951C0-D2D7-469F-A5BA-F8FDAD9BC480}" sibTransId="{4C19DE12-7D80-4349-966A-459A5C73C87A}"/>
    <dgm:cxn modelId="{7202114A-1FD3-4D8D-905E-B95AF42C76BA}" type="presParOf" srcId="{221868B3-8F74-4EB1-AE6C-981CADA45A79}" destId="{A9EA349B-DE7B-4F61-AD91-F8413604C6F7}" srcOrd="0" destOrd="0" presId="urn:microsoft.com/office/officeart/2005/8/layout/chart3"/>
    <dgm:cxn modelId="{C315859C-7718-449B-9822-8AF885560B1B}" type="presParOf" srcId="{221868B3-8F74-4EB1-AE6C-981CADA45A79}" destId="{898B6447-C3DD-4AB8-8924-BE22E6B282E8}" srcOrd="1" destOrd="0" presId="urn:microsoft.com/office/officeart/2005/8/layout/chart3"/>
    <dgm:cxn modelId="{8C5920F6-A8CA-41FD-8A8E-2563C52A28FD}" type="presParOf" srcId="{221868B3-8F74-4EB1-AE6C-981CADA45A79}" destId="{CFDA2828-85E5-49A7-87DC-79476888A8AE}" srcOrd="2" destOrd="0" presId="urn:microsoft.com/office/officeart/2005/8/layout/chart3"/>
    <dgm:cxn modelId="{044E991F-80DD-4E1E-9821-934E73513DFF}" type="presParOf" srcId="{221868B3-8F74-4EB1-AE6C-981CADA45A79}" destId="{0E8833BB-2735-4217-BD44-38C08E1EB93D}" srcOrd="3"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0C7A36-33B7-4133-ACB1-987927E69B20}"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595C8528-FAF8-4CF3-A6E6-765E3E9D2946}">
      <dgm:prSet/>
      <dgm:spPr/>
      <dgm:t>
        <a:bodyPr/>
        <a:lstStyle/>
        <a:p>
          <a:r>
            <a:rPr lang="es-ES" dirty="0"/>
            <a:t>Complemento  a los profesionales de </a:t>
          </a:r>
          <a:r>
            <a:rPr lang="es-ES" b="1" i="1" dirty="0"/>
            <a:t>Atención Primaria </a:t>
          </a:r>
          <a:r>
            <a:rPr lang="es-ES" dirty="0"/>
            <a:t>que trabajen en estas plazas desde el inicio de su contratación que conllevará un incremento del complemento específico en un 40% en 2 tramos 20% el primer año y 20% el segundo año . Este 40% se mantendrá mientras permanezca en esa plaza.</a:t>
          </a:r>
          <a:endParaRPr lang="en-US" dirty="0"/>
        </a:p>
      </dgm:t>
    </dgm:pt>
    <dgm:pt modelId="{A6BCD77C-065C-44EF-B144-9DEE3FD678B6}" type="parTrans" cxnId="{AA848500-82EF-4867-BB0F-1C6864FF27DF}">
      <dgm:prSet/>
      <dgm:spPr/>
      <dgm:t>
        <a:bodyPr/>
        <a:lstStyle/>
        <a:p>
          <a:endParaRPr lang="en-US"/>
        </a:p>
      </dgm:t>
    </dgm:pt>
    <dgm:pt modelId="{9EC69766-9921-4131-AD70-996282C2533E}" type="sibTrans" cxnId="{AA848500-82EF-4867-BB0F-1C6864FF27DF}">
      <dgm:prSet/>
      <dgm:spPr/>
      <dgm:t>
        <a:bodyPr/>
        <a:lstStyle/>
        <a:p>
          <a:endParaRPr lang="en-US"/>
        </a:p>
      </dgm:t>
    </dgm:pt>
    <dgm:pt modelId="{CF0A8360-112E-480C-BA37-06213872037D}">
      <dgm:prSet/>
      <dgm:spPr/>
      <dgm:t>
        <a:bodyPr/>
        <a:lstStyle/>
        <a:p>
          <a:r>
            <a:rPr lang="es-ES" dirty="0"/>
            <a:t>En </a:t>
          </a:r>
          <a:r>
            <a:rPr lang="es-ES" b="1" i="1" dirty="0"/>
            <a:t>Atención Hospitalaria</a:t>
          </a:r>
          <a:r>
            <a:rPr lang="es-ES" dirty="0"/>
            <a:t>, entre otras: acceso a reciclajes, investigación y formación. </a:t>
          </a:r>
          <a:endParaRPr lang="en-US" dirty="0"/>
        </a:p>
      </dgm:t>
    </dgm:pt>
    <dgm:pt modelId="{F1678D61-4692-4813-9053-87040374DA3D}" type="parTrans" cxnId="{2FD2C16E-FF82-44DE-B2AF-05E1A080BDEC}">
      <dgm:prSet/>
      <dgm:spPr/>
      <dgm:t>
        <a:bodyPr/>
        <a:lstStyle/>
        <a:p>
          <a:endParaRPr lang="en-US"/>
        </a:p>
      </dgm:t>
    </dgm:pt>
    <dgm:pt modelId="{367729ED-592F-4F07-9CA4-0CF48E0C41F1}" type="sibTrans" cxnId="{2FD2C16E-FF82-44DE-B2AF-05E1A080BDEC}">
      <dgm:prSet/>
      <dgm:spPr/>
      <dgm:t>
        <a:bodyPr/>
        <a:lstStyle/>
        <a:p>
          <a:endParaRPr lang="en-US"/>
        </a:p>
      </dgm:t>
    </dgm:pt>
    <dgm:pt modelId="{45E02B95-1914-480A-BAE8-1942CEB8FD71}" type="pres">
      <dgm:prSet presAssocID="{C50C7A36-33B7-4133-ACB1-987927E69B20}" presName="linear" presStyleCnt="0">
        <dgm:presLayoutVars>
          <dgm:animLvl val="lvl"/>
          <dgm:resizeHandles val="exact"/>
        </dgm:presLayoutVars>
      </dgm:prSet>
      <dgm:spPr/>
    </dgm:pt>
    <dgm:pt modelId="{DB1AE991-290A-4DEC-A10D-2748150E36D0}" type="pres">
      <dgm:prSet presAssocID="{595C8528-FAF8-4CF3-A6E6-765E3E9D2946}" presName="parentText" presStyleLbl="node1" presStyleIdx="0" presStyleCnt="2">
        <dgm:presLayoutVars>
          <dgm:chMax val="0"/>
          <dgm:bulletEnabled val="1"/>
        </dgm:presLayoutVars>
      </dgm:prSet>
      <dgm:spPr/>
    </dgm:pt>
    <dgm:pt modelId="{2A413F12-22E6-4E90-9EC2-2025B958B799}" type="pres">
      <dgm:prSet presAssocID="{9EC69766-9921-4131-AD70-996282C2533E}" presName="spacer" presStyleCnt="0"/>
      <dgm:spPr/>
    </dgm:pt>
    <dgm:pt modelId="{BE96F823-37EA-4389-B158-A9AD9EB2B3A1}" type="pres">
      <dgm:prSet presAssocID="{CF0A8360-112E-480C-BA37-06213872037D}" presName="parentText" presStyleLbl="node1" presStyleIdx="1" presStyleCnt="2" custLinFactY="12609" custLinFactNeighborX="607" custLinFactNeighborY="100000">
        <dgm:presLayoutVars>
          <dgm:chMax val="0"/>
          <dgm:bulletEnabled val="1"/>
        </dgm:presLayoutVars>
      </dgm:prSet>
      <dgm:spPr/>
    </dgm:pt>
  </dgm:ptLst>
  <dgm:cxnLst>
    <dgm:cxn modelId="{AA848500-82EF-4867-BB0F-1C6864FF27DF}" srcId="{C50C7A36-33B7-4133-ACB1-987927E69B20}" destId="{595C8528-FAF8-4CF3-A6E6-765E3E9D2946}" srcOrd="0" destOrd="0" parTransId="{A6BCD77C-065C-44EF-B144-9DEE3FD678B6}" sibTransId="{9EC69766-9921-4131-AD70-996282C2533E}"/>
    <dgm:cxn modelId="{2FD2C16E-FF82-44DE-B2AF-05E1A080BDEC}" srcId="{C50C7A36-33B7-4133-ACB1-987927E69B20}" destId="{CF0A8360-112E-480C-BA37-06213872037D}" srcOrd="1" destOrd="0" parTransId="{F1678D61-4692-4813-9053-87040374DA3D}" sibTransId="{367729ED-592F-4F07-9CA4-0CF48E0C41F1}"/>
    <dgm:cxn modelId="{11D8BAA9-680E-4418-B2F1-3108C4532E4E}" type="presOf" srcId="{C50C7A36-33B7-4133-ACB1-987927E69B20}" destId="{45E02B95-1914-480A-BAE8-1942CEB8FD71}" srcOrd="0" destOrd="0" presId="urn:microsoft.com/office/officeart/2005/8/layout/vList2"/>
    <dgm:cxn modelId="{ABF478CD-77AA-4075-BDD8-23B56C4D3647}" type="presOf" srcId="{CF0A8360-112E-480C-BA37-06213872037D}" destId="{BE96F823-37EA-4389-B158-A9AD9EB2B3A1}" srcOrd="0" destOrd="0" presId="urn:microsoft.com/office/officeart/2005/8/layout/vList2"/>
    <dgm:cxn modelId="{105A19FE-2B31-4537-BC1A-14044A509B6F}" type="presOf" srcId="{595C8528-FAF8-4CF3-A6E6-765E3E9D2946}" destId="{DB1AE991-290A-4DEC-A10D-2748150E36D0}" srcOrd="0" destOrd="0" presId="urn:microsoft.com/office/officeart/2005/8/layout/vList2"/>
    <dgm:cxn modelId="{48D820CD-C6B0-4FD1-8AA4-7550F9341B88}" type="presParOf" srcId="{45E02B95-1914-480A-BAE8-1942CEB8FD71}" destId="{DB1AE991-290A-4DEC-A10D-2748150E36D0}" srcOrd="0" destOrd="0" presId="urn:microsoft.com/office/officeart/2005/8/layout/vList2"/>
    <dgm:cxn modelId="{EDE6D8E3-C5FC-4CAD-ACC1-D6AA7551B739}" type="presParOf" srcId="{45E02B95-1914-480A-BAE8-1942CEB8FD71}" destId="{2A413F12-22E6-4E90-9EC2-2025B958B799}" srcOrd="1" destOrd="0" presId="urn:microsoft.com/office/officeart/2005/8/layout/vList2"/>
    <dgm:cxn modelId="{1D1330C7-20C3-4834-AF09-B3662CD54DEA}" type="presParOf" srcId="{45E02B95-1914-480A-BAE8-1942CEB8FD71}" destId="{BE96F823-37EA-4389-B158-A9AD9EB2B3A1}"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B454F2-72D4-476A-8BC2-5BD2AD0F579C}">
      <dsp:nvSpPr>
        <dsp:cNvPr id="0" name=""/>
        <dsp:cNvSpPr/>
      </dsp:nvSpPr>
      <dsp:spPr>
        <a:xfrm>
          <a:off x="0" y="0"/>
          <a:ext cx="6956701" cy="0"/>
        </a:xfrm>
        <a:prstGeom prst="line">
          <a:avLst/>
        </a:prstGeom>
        <a:gradFill rotWithShape="0">
          <a:gsLst>
            <a:gs pos="0">
              <a:schemeClr val="accent2">
                <a:hueOff val="0"/>
                <a:satOff val="0"/>
                <a:lumOff val="0"/>
                <a:alphaOff val="0"/>
                <a:tint val="94000"/>
                <a:satMod val="100000"/>
                <a:lumMod val="108000"/>
              </a:schemeClr>
            </a:gs>
            <a:gs pos="50000">
              <a:schemeClr val="accent2">
                <a:hueOff val="0"/>
                <a:satOff val="0"/>
                <a:lumOff val="0"/>
                <a:alphaOff val="0"/>
                <a:tint val="98000"/>
                <a:shade val="100000"/>
                <a:satMod val="100000"/>
                <a:lumMod val="100000"/>
              </a:schemeClr>
            </a:gs>
            <a:gs pos="100000">
              <a:schemeClr val="accent2">
                <a:hueOff val="0"/>
                <a:satOff val="0"/>
                <a:lumOff val="0"/>
                <a:alphaOff val="0"/>
                <a:shade val="72000"/>
                <a:satMod val="120000"/>
                <a:lumMod val="100000"/>
              </a:schemeClr>
            </a:gs>
          </a:gsLst>
          <a:lin ang="5400000" scaled="0"/>
        </a:gradFill>
        <a:ln w="9525" cap="flat" cmpd="sng" algn="ctr">
          <a:solidFill>
            <a:schemeClr val="accent2">
              <a:hueOff val="0"/>
              <a:satOff val="0"/>
              <a:lumOff val="0"/>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FEBB4899-E98F-48A2-A8C7-B857123B9990}">
      <dsp:nvSpPr>
        <dsp:cNvPr id="0" name=""/>
        <dsp:cNvSpPr/>
      </dsp:nvSpPr>
      <dsp:spPr>
        <a:xfrm>
          <a:off x="0" y="0"/>
          <a:ext cx="6956701" cy="671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1" kern="1200"/>
            <a:t>Reorganización de agendas y limitación de cupos.</a:t>
          </a:r>
          <a:endParaRPr lang="en-US" sz="2000" kern="1200"/>
        </a:p>
      </dsp:txBody>
      <dsp:txXfrm>
        <a:off x="0" y="0"/>
        <a:ext cx="6956701" cy="671285"/>
      </dsp:txXfrm>
    </dsp:sp>
    <dsp:sp modelId="{89707C78-91C9-4C3D-853A-A0CC24C57611}">
      <dsp:nvSpPr>
        <dsp:cNvPr id="0" name=""/>
        <dsp:cNvSpPr/>
      </dsp:nvSpPr>
      <dsp:spPr>
        <a:xfrm>
          <a:off x="0" y="671285"/>
          <a:ext cx="6956701" cy="0"/>
        </a:xfrm>
        <a:prstGeom prst="line">
          <a:avLst/>
        </a:prstGeom>
        <a:gradFill rotWithShape="0">
          <a:gsLst>
            <a:gs pos="0">
              <a:schemeClr val="accent2">
                <a:hueOff val="-624885"/>
                <a:satOff val="-1203"/>
                <a:lumOff val="84"/>
                <a:alphaOff val="0"/>
                <a:tint val="94000"/>
                <a:satMod val="100000"/>
                <a:lumMod val="108000"/>
              </a:schemeClr>
            </a:gs>
            <a:gs pos="50000">
              <a:schemeClr val="accent2">
                <a:hueOff val="-624885"/>
                <a:satOff val="-1203"/>
                <a:lumOff val="84"/>
                <a:alphaOff val="0"/>
                <a:tint val="98000"/>
                <a:shade val="100000"/>
                <a:satMod val="100000"/>
                <a:lumMod val="100000"/>
              </a:schemeClr>
            </a:gs>
            <a:gs pos="100000">
              <a:schemeClr val="accent2">
                <a:hueOff val="-624885"/>
                <a:satOff val="-1203"/>
                <a:lumOff val="84"/>
                <a:alphaOff val="0"/>
                <a:shade val="72000"/>
                <a:satMod val="120000"/>
                <a:lumMod val="100000"/>
              </a:schemeClr>
            </a:gs>
          </a:gsLst>
          <a:lin ang="5400000" scaled="0"/>
        </a:gradFill>
        <a:ln w="9525" cap="flat" cmpd="sng" algn="ctr">
          <a:solidFill>
            <a:schemeClr val="accent2">
              <a:hueOff val="-624885"/>
              <a:satOff val="-1203"/>
              <a:lumOff val="84"/>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19DF8044-B3D5-4FC1-81AD-D95A32BA1D1E}">
      <dsp:nvSpPr>
        <dsp:cNvPr id="0" name=""/>
        <dsp:cNvSpPr/>
      </dsp:nvSpPr>
      <dsp:spPr>
        <a:xfrm>
          <a:off x="0" y="671285"/>
          <a:ext cx="6956701" cy="671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1" kern="1200"/>
            <a:t>Abono de acumulaciones por cualquier motivo y desde el primer día.</a:t>
          </a:r>
          <a:endParaRPr lang="en-US" sz="2000" kern="1200"/>
        </a:p>
      </dsp:txBody>
      <dsp:txXfrm>
        <a:off x="0" y="671285"/>
        <a:ext cx="6956701" cy="671285"/>
      </dsp:txXfrm>
    </dsp:sp>
    <dsp:sp modelId="{FC0EB531-1660-49F5-90F7-37175C2DD243}">
      <dsp:nvSpPr>
        <dsp:cNvPr id="0" name=""/>
        <dsp:cNvSpPr/>
      </dsp:nvSpPr>
      <dsp:spPr>
        <a:xfrm>
          <a:off x="0" y="1342571"/>
          <a:ext cx="6956701" cy="0"/>
        </a:xfrm>
        <a:prstGeom prst="line">
          <a:avLst/>
        </a:prstGeom>
        <a:gradFill rotWithShape="0">
          <a:gsLst>
            <a:gs pos="0">
              <a:schemeClr val="accent2">
                <a:hueOff val="-1249769"/>
                <a:satOff val="-2406"/>
                <a:lumOff val="168"/>
                <a:alphaOff val="0"/>
                <a:tint val="94000"/>
                <a:satMod val="100000"/>
                <a:lumMod val="108000"/>
              </a:schemeClr>
            </a:gs>
            <a:gs pos="50000">
              <a:schemeClr val="accent2">
                <a:hueOff val="-1249769"/>
                <a:satOff val="-2406"/>
                <a:lumOff val="168"/>
                <a:alphaOff val="0"/>
                <a:tint val="98000"/>
                <a:shade val="100000"/>
                <a:satMod val="100000"/>
                <a:lumMod val="100000"/>
              </a:schemeClr>
            </a:gs>
            <a:gs pos="100000">
              <a:schemeClr val="accent2">
                <a:hueOff val="-1249769"/>
                <a:satOff val="-2406"/>
                <a:lumOff val="168"/>
                <a:alphaOff val="0"/>
                <a:shade val="72000"/>
                <a:satMod val="120000"/>
                <a:lumMod val="100000"/>
              </a:schemeClr>
            </a:gs>
          </a:gsLst>
          <a:lin ang="5400000" scaled="0"/>
        </a:gradFill>
        <a:ln w="9525" cap="flat" cmpd="sng" algn="ctr">
          <a:solidFill>
            <a:schemeClr val="accent2">
              <a:hueOff val="-1249769"/>
              <a:satOff val="-2406"/>
              <a:lumOff val="168"/>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2DAF3ECF-EEE8-4AF2-91C7-3F76CA6EAE6B}">
      <dsp:nvSpPr>
        <dsp:cNvPr id="0" name=""/>
        <dsp:cNvSpPr/>
      </dsp:nvSpPr>
      <dsp:spPr>
        <a:xfrm>
          <a:off x="0" y="1342571"/>
          <a:ext cx="6956701" cy="671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1" kern="1200"/>
            <a:t>Incremento del precio de la hora de guardia/atención continuada</a:t>
          </a:r>
          <a:endParaRPr lang="en-US" sz="2000" kern="1200"/>
        </a:p>
      </dsp:txBody>
      <dsp:txXfrm>
        <a:off x="0" y="1342571"/>
        <a:ext cx="6956701" cy="671285"/>
      </dsp:txXfrm>
    </dsp:sp>
    <dsp:sp modelId="{AB6563C9-7E5F-4F95-91AC-CFB8949E10B6}">
      <dsp:nvSpPr>
        <dsp:cNvPr id="0" name=""/>
        <dsp:cNvSpPr/>
      </dsp:nvSpPr>
      <dsp:spPr>
        <a:xfrm>
          <a:off x="0" y="2013857"/>
          <a:ext cx="6956701" cy="0"/>
        </a:xfrm>
        <a:prstGeom prst="line">
          <a:avLst/>
        </a:prstGeom>
        <a:gradFill rotWithShape="0">
          <a:gsLst>
            <a:gs pos="0">
              <a:schemeClr val="accent2">
                <a:hueOff val="-1874654"/>
                <a:satOff val="-3609"/>
                <a:lumOff val="252"/>
                <a:alphaOff val="0"/>
                <a:tint val="94000"/>
                <a:satMod val="100000"/>
                <a:lumMod val="108000"/>
              </a:schemeClr>
            </a:gs>
            <a:gs pos="50000">
              <a:schemeClr val="accent2">
                <a:hueOff val="-1874654"/>
                <a:satOff val="-3609"/>
                <a:lumOff val="252"/>
                <a:alphaOff val="0"/>
                <a:tint val="98000"/>
                <a:shade val="100000"/>
                <a:satMod val="100000"/>
                <a:lumMod val="100000"/>
              </a:schemeClr>
            </a:gs>
            <a:gs pos="100000">
              <a:schemeClr val="accent2">
                <a:hueOff val="-1874654"/>
                <a:satOff val="-3609"/>
                <a:lumOff val="252"/>
                <a:alphaOff val="0"/>
                <a:shade val="72000"/>
                <a:satMod val="120000"/>
                <a:lumMod val="100000"/>
              </a:schemeClr>
            </a:gs>
          </a:gsLst>
          <a:lin ang="5400000" scaled="0"/>
        </a:gradFill>
        <a:ln w="9525" cap="flat" cmpd="sng" algn="ctr">
          <a:solidFill>
            <a:schemeClr val="accent2">
              <a:hueOff val="-1874654"/>
              <a:satOff val="-3609"/>
              <a:lumOff val="252"/>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086F734D-D602-4EA5-A4A0-E3BD451D2E92}">
      <dsp:nvSpPr>
        <dsp:cNvPr id="0" name=""/>
        <dsp:cNvSpPr/>
      </dsp:nvSpPr>
      <dsp:spPr>
        <a:xfrm>
          <a:off x="0" y="2013857"/>
          <a:ext cx="6956701" cy="671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1" kern="1200"/>
            <a:t>Exenciones voluntarias de guardia para mayores de 55 años con módulos voluntarios compensatorios. </a:t>
          </a:r>
          <a:endParaRPr lang="en-US" sz="2000" kern="1200"/>
        </a:p>
      </dsp:txBody>
      <dsp:txXfrm>
        <a:off x="0" y="2013857"/>
        <a:ext cx="6956701" cy="671285"/>
      </dsp:txXfrm>
    </dsp:sp>
    <dsp:sp modelId="{E377BBB2-C44A-4159-8DEA-99BFFF9844E0}">
      <dsp:nvSpPr>
        <dsp:cNvPr id="0" name=""/>
        <dsp:cNvSpPr/>
      </dsp:nvSpPr>
      <dsp:spPr>
        <a:xfrm>
          <a:off x="0" y="2685142"/>
          <a:ext cx="6956701" cy="0"/>
        </a:xfrm>
        <a:prstGeom prst="line">
          <a:avLst/>
        </a:prstGeom>
        <a:gradFill rotWithShape="0">
          <a:gsLst>
            <a:gs pos="0">
              <a:schemeClr val="accent2">
                <a:hueOff val="-2499539"/>
                <a:satOff val="-4811"/>
                <a:lumOff val="336"/>
                <a:alphaOff val="0"/>
                <a:tint val="94000"/>
                <a:satMod val="100000"/>
                <a:lumMod val="108000"/>
              </a:schemeClr>
            </a:gs>
            <a:gs pos="50000">
              <a:schemeClr val="accent2">
                <a:hueOff val="-2499539"/>
                <a:satOff val="-4811"/>
                <a:lumOff val="336"/>
                <a:alphaOff val="0"/>
                <a:tint val="98000"/>
                <a:shade val="100000"/>
                <a:satMod val="100000"/>
                <a:lumMod val="100000"/>
              </a:schemeClr>
            </a:gs>
            <a:gs pos="100000">
              <a:schemeClr val="accent2">
                <a:hueOff val="-2499539"/>
                <a:satOff val="-4811"/>
                <a:lumOff val="336"/>
                <a:alphaOff val="0"/>
                <a:shade val="72000"/>
                <a:satMod val="120000"/>
                <a:lumMod val="100000"/>
              </a:schemeClr>
            </a:gs>
          </a:gsLst>
          <a:lin ang="5400000" scaled="0"/>
        </a:gradFill>
        <a:ln w="9525" cap="flat" cmpd="sng" algn="ctr">
          <a:solidFill>
            <a:schemeClr val="accent2">
              <a:hueOff val="-2499539"/>
              <a:satOff val="-4811"/>
              <a:lumOff val="336"/>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F1F6C9EC-E88D-40EC-8FED-2E93D9B5E642}">
      <dsp:nvSpPr>
        <dsp:cNvPr id="0" name=""/>
        <dsp:cNvSpPr/>
      </dsp:nvSpPr>
      <dsp:spPr>
        <a:xfrm>
          <a:off x="0" y="2685143"/>
          <a:ext cx="6956701" cy="671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1" kern="1200"/>
            <a:t>Jornada laboral del médico de acuerdo con el Estatuto Marco en Atención Hospitalaria y Atención Primaria.</a:t>
          </a:r>
          <a:endParaRPr lang="en-US" sz="2000" kern="1200"/>
        </a:p>
      </dsp:txBody>
      <dsp:txXfrm>
        <a:off x="0" y="2685143"/>
        <a:ext cx="6956701" cy="671285"/>
      </dsp:txXfrm>
    </dsp:sp>
    <dsp:sp modelId="{5DD005DB-479A-498A-9DDD-51CBB3968D41}">
      <dsp:nvSpPr>
        <dsp:cNvPr id="0" name=""/>
        <dsp:cNvSpPr/>
      </dsp:nvSpPr>
      <dsp:spPr>
        <a:xfrm>
          <a:off x="0" y="3356428"/>
          <a:ext cx="6956701" cy="0"/>
        </a:xfrm>
        <a:prstGeom prst="line">
          <a:avLst/>
        </a:prstGeom>
        <a:gradFill rotWithShape="0">
          <a:gsLst>
            <a:gs pos="0">
              <a:schemeClr val="accent2">
                <a:hueOff val="-3124423"/>
                <a:satOff val="-6014"/>
                <a:lumOff val="420"/>
                <a:alphaOff val="0"/>
                <a:tint val="94000"/>
                <a:satMod val="100000"/>
                <a:lumMod val="108000"/>
              </a:schemeClr>
            </a:gs>
            <a:gs pos="50000">
              <a:schemeClr val="accent2">
                <a:hueOff val="-3124423"/>
                <a:satOff val="-6014"/>
                <a:lumOff val="420"/>
                <a:alphaOff val="0"/>
                <a:tint val="98000"/>
                <a:shade val="100000"/>
                <a:satMod val="100000"/>
                <a:lumMod val="100000"/>
              </a:schemeClr>
            </a:gs>
            <a:gs pos="100000">
              <a:schemeClr val="accent2">
                <a:hueOff val="-3124423"/>
                <a:satOff val="-6014"/>
                <a:lumOff val="420"/>
                <a:alphaOff val="0"/>
                <a:shade val="72000"/>
                <a:satMod val="120000"/>
                <a:lumMod val="100000"/>
              </a:schemeClr>
            </a:gs>
          </a:gsLst>
          <a:lin ang="5400000" scaled="0"/>
        </a:gradFill>
        <a:ln w="9525" cap="flat" cmpd="sng" algn="ctr">
          <a:solidFill>
            <a:schemeClr val="accent2">
              <a:hueOff val="-3124423"/>
              <a:satOff val="-6014"/>
              <a:lumOff val="420"/>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7D0228F6-0B23-4768-8311-5727C992D9BC}">
      <dsp:nvSpPr>
        <dsp:cNvPr id="0" name=""/>
        <dsp:cNvSpPr/>
      </dsp:nvSpPr>
      <dsp:spPr>
        <a:xfrm>
          <a:off x="0" y="3356428"/>
          <a:ext cx="6956701" cy="671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1" kern="1200"/>
            <a:t>Incentivación de las zonas y Plazas de Difícil Cobertura</a:t>
          </a:r>
          <a:endParaRPr lang="en-US" sz="2000" kern="1200"/>
        </a:p>
      </dsp:txBody>
      <dsp:txXfrm>
        <a:off x="0" y="3356428"/>
        <a:ext cx="6956701" cy="671285"/>
      </dsp:txXfrm>
    </dsp:sp>
    <dsp:sp modelId="{85C860FF-26DB-40DD-A77F-37074C96C3B2}">
      <dsp:nvSpPr>
        <dsp:cNvPr id="0" name=""/>
        <dsp:cNvSpPr/>
      </dsp:nvSpPr>
      <dsp:spPr>
        <a:xfrm>
          <a:off x="0" y="4027714"/>
          <a:ext cx="6956701" cy="0"/>
        </a:xfrm>
        <a:prstGeom prst="line">
          <a:avLst/>
        </a:prstGeom>
        <a:gradFill rotWithShape="0">
          <a:gsLst>
            <a:gs pos="0">
              <a:schemeClr val="accent2">
                <a:hueOff val="-3749308"/>
                <a:satOff val="-7217"/>
                <a:lumOff val="504"/>
                <a:alphaOff val="0"/>
                <a:tint val="94000"/>
                <a:satMod val="100000"/>
                <a:lumMod val="108000"/>
              </a:schemeClr>
            </a:gs>
            <a:gs pos="50000">
              <a:schemeClr val="accent2">
                <a:hueOff val="-3749308"/>
                <a:satOff val="-7217"/>
                <a:lumOff val="504"/>
                <a:alphaOff val="0"/>
                <a:tint val="98000"/>
                <a:shade val="100000"/>
                <a:satMod val="100000"/>
                <a:lumMod val="100000"/>
              </a:schemeClr>
            </a:gs>
            <a:gs pos="100000">
              <a:schemeClr val="accent2">
                <a:hueOff val="-3749308"/>
                <a:satOff val="-7217"/>
                <a:lumOff val="504"/>
                <a:alphaOff val="0"/>
                <a:shade val="72000"/>
                <a:satMod val="120000"/>
                <a:lumMod val="100000"/>
              </a:schemeClr>
            </a:gs>
          </a:gsLst>
          <a:lin ang="5400000" scaled="0"/>
        </a:gradFill>
        <a:ln w="9525" cap="flat" cmpd="sng" algn="ctr">
          <a:solidFill>
            <a:schemeClr val="accent2">
              <a:hueOff val="-3749308"/>
              <a:satOff val="-7217"/>
              <a:lumOff val="504"/>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D7CF1B7E-3B42-4CD0-9E97-D152691C1054}">
      <dsp:nvSpPr>
        <dsp:cNvPr id="0" name=""/>
        <dsp:cNvSpPr/>
      </dsp:nvSpPr>
      <dsp:spPr>
        <a:xfrm>
          <a:off x="0" y="4027714"/>
          <a:ext cx="6956701" cy="671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1" kern="1200"/>
            <a:t>Adecuación de plantillas en Atención Hospitalaria y Atención Primaria </a:t>
          </a:r>
          <a:endParaRPr lang="en-US" sz="2000" kern="1200"/>
        </a:p>
      </dsp:txBody>
      <dsp:txXfrm>
        <a:off x="0" y="4027714"/>
        <a:ext cx="6956701" cy="671285"/>
      </dsp:txXfrm>
    </dsp:sp>
    <dsp:sp modelId="{A7E22F7C-B792-4F38-9B54-03E51378E132}">
      <dsp:nvSpPr>
        <dsp:cNvPr id="0" name=""/>
        <dsp:cNvSpPr/>
      </dsp:nvSpPr>
      <dsp:spPr>
        <a:xfrm>
          <a:off x="0" y="4699000"/>
          <a:ext cx="6956701" cy="0"/>
        </a:xfrm>
        <a:prstGeom prst="line">
          <a:avLst/>
        </a:prstGeom>
        <a:gradFill rotWithShape="0">
          <a:gsLst>
            <a:gs pos="0">
              <a:schemeClr val="accent2">
                <a:hueOff val="-4374192"/>
                <a:satOff val="-8420"/>
                <a:lumOff val="588"/>
                <a:alphaOff val="0"/>
                <a:tint val="94000"/>
                <a:satMod val="100000"/>
                <a:lumMod val="108000"/>
              </a:schemeClr>
            </a:gs>
            <a:gs pos="50000">
              <a:schemeClr val="accent2">
                <a:hueOff val="-4374192"/>
                <a:satOff val="-8420"/>
                <a:lumOff val="588"/>
                <a:alphaOff val="0"/>
                <a:tint val="98000"/>
                <a:shade val="100000"/>
                <a:satMod val="100000"/>
                <a:lumMod val="100000"/>
              </a:schemeClr>
            </a:gs>
            <a:gs pos="100000">
              <a:schemeClr val="accent2">
                <a:hueOff val="-4374192"/>
                <a:satOff val="-8420"/>
                <a:lumOff val="588"/>
                <a:alphaOff val="0"/>
                <a:shade val="72000"/>
                <a:satMod val="120000"/>
                <a:lumMod val="100000"/>
              </a:schemeClr>
            </a:gs>
          </a:gsLst>
          <a:lin ang="5400000" scaled="0"/>
        </a:gradFill>
        <a:ln w="9525" cap="flat" cmpd="sng" algn="ctr">
          <a:solidFill>
            <a:schemeClr val="accent2">
              <a:hueOff val="-4374192"/>
              <a:satOff val="-8420"/>
              <a:lumOff val="588"/>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sp>
    <dsp:sp modelId="{52F3F480-3502-4F91-A247-294DF1D819F0}">
      <dsp:nvSpPr>
        <dsp:cNvPr id="0" name=""/>
        <dsp:cNvSpPr/>
      </dsp:nvSpPr>
      <dsp:spPr>
        <a:xfrm>
          <a:off x="0" y="4699000"/>
          <a:ext cx="6956701" cy="671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1" kern="1200"/>
            <a:t>Contrato para cobertura de guardias médicas, actuales contratos interinos por acumulación de tareas para cobertura de guardias médicas</a:t>
          </a:r>
          <a:endParaRPr lang="en-US" sz="2000" kern="1200"/>
        </a:p>
      </dsp:txBody>
      <dsp:txXfrm>
        <a:off x="0" y="4699000"/>
        <a:ext cx="6956701" cy="6712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A349B-DE7B-4F61-AD91-F8413604C6F7}">
      <dsp:nvSpPr>
        <dsp:cNvPr id="0" name=""/>
        <dsp:cNvSpPr/>
      </dsp:nvSpPr>
      <dsp:spPr>
        <a:xfrm>
          <a:off x="412842" y="32664"/>
          <a:ext cx="6586806" cy="5475500"/>
        </a:xfrm>
        <a:prstGeom prst="pie">
          <a:avLst>
            <a:gd name="adj1" fmla="val 16200000"/>
            <a:gd name="adj2" fmla="val 54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kern="1200" dirty="0"/>
            <a:t>Se </a:t>
          </a:r>
          <a:r>
            <a:rPr lang="es-ES" sz="1600" i="0" kern="1200" dirty="0">
              <a:solidFill>
                <a:schemeClr val="bg1"/>
              </a:solidFill>
            </a:rPr>
            <a:t>concederá </a:t>
          </a:r>
          <a:r>
            <a:rPr lang="es-ES" sz="1600" b="1" i="1" kern="1200" dirty="0">
              <a:solidFill>
                <a:srgbClr val="C00000"/>
              </a:solidFill>
            </a:rPr>
            <a:t>exención voluntaria de guardias a todos los médicos que prolonguen voluntariamente el servicio activo</a:t>
          </a:r>
          <a:r>
            <a:rPr lang="es-ES" sz="1600" b="1" i="1" kern="1200" dirty="0">
              <a:solidFill>
                <a:srgbClr val="FF0000"/>
              </a:solidFill>
            </a:rPr>
            <a:t> </a:t>
          </a:r>
          <a:r>
            <a:rPr lang="es-ES" sz="1600" kern="1200" dirty="0"/>
            <a:t>cumplida su edad de jubilación. A los mayores de 55 años que lo soliciten y su concurrencia no sea necesaria para mantener la programación de AC habitual se les concederá una exención condicionada a este hecho, quiere decirse que la exención será anulada temporalmente si las necesidades asistenciales así lo requirieran.</a:t>
          </a:r>
          <a:endParaRPr lang="en-US" sz="1600" kern="1200" dirty="0"/>
        </a:p>
      </dsp:txBody>
      <dsp:txXfrm>
        <a:off x="3706245" y="847470"/>
        <a:ext cx="2313223" cy="3845887"/>
      </dsp:txXfrm>
    </dsp:sp>
    <dsp:sp modelId="{CFDA2828-85E5-49A7-87DC-79476888A8AE}">
      <dsp:nvSpPr>
        <dsp:cNvPr id="0" name=""/>
        <dsp:cNvSpPr/>
      </dsp:nvSpPr>
      <dsp:spPr>
        <a:xfrm>
          <a:off x="566063" y="54423"/>
          <a:ext cx="6058730" cy="5431982"/>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kern="1200" dirty="0"/>
            <a:t>En aquellos profesionales </a:t>
          </a:r>
          <a:r>
            <a:rPr lang="es-ES" sz="1500" b="1" i="1" kern="1200" dirty="0">
              <a:solidFill>
                <a:srgbClr val="C00000"/>
              </a:solidFill>
            </a:rPr>
            <a:t>mayores de 55 años que se encuentran ya exentos de guardia y a los que se vayan acogiend</a:t>
          </a:r>
          <a:r>
            <a:rPr lang="es-ES" sz="1500" b="1" kern="1200" dirty="0">
              <a:solidFill>
                <a:srgbClr val="C00000"/>
              </a:solidFill>
            </a:rPr>
            <a:t>o </a:t>
          </a:r>
          <a:r>
            <a:rPr lang="es-ES" sz="1500" kern="1200" dirty="0"/>
            <a:t>a esta exención se les propondrá la realización de módulos compensatorios voluntarios en los que se lleve a cabo actividad similar a la actividad que se viene realizando de forma ordinaria. En los casos de </a:t>
          </a:r>
          <a:r>
            <a:rPr lang="es-ES" sz="1500" b="1" i="1" kern="1200" dirty="0">
              <a:solidFill>
                <a:srgbClr val="C00000"/>
              </a:solidFill>
            </a:rPr>
            <a:t>exención de guardia por salud laboral </a:t>
          </a:r>
          <a:r>
            <a:rPr lang="es-ES" sz="1500" kern="1200" dirty="0"/>
            <a:t>deben ser reevaluadas para poder acceder a los módulos compensatorio.</a:t>
          </a:r>
          <a:endParaRPr lang="en-US" sz="1500" kern="1200" dirty="0"/>
        </a:p>
      </dsp:txBody>
      <dsp:txXfrm>
        <a:off x="1431596" y="862753"/>
        <a:ext cx="2127768" cy="38153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1AE991-290A-4DEC-A10D-2748150E36D0}">
      <dsp:nvSpPr>
        <dsp:cNvPr id="0" name=""/>
        <dsp:cNvSpPr/>
      </dsp:nvSpPr>
      <dsp:spPr>
        <a:xfrm>
          <a:off x="0" y="171362"/>
          <a:ext cx="6683374" cy="2098980"/>
        </a:xfrm>
        <a:prstGeom prst="roundRect">
          <a:avLst/>
        </a:prstGeom>
        <a:gradFill rotWithShape="0">
          <a:gsLst>
            <a:gs pos="0">
              <a:schemeClr val="accent2">
                <a:hueOff val="0"/>
                <a:satOff val="0"/>
                <a:lumOff val="0"/>
                <a:alphaOff val="0"/>
                <a:tint val="94000"/>
                <a:satMod val="100000"/>
                <a:lumMod val="108000"/>
              </a:schemeClr>
            </a:gs>
            <a:gs pos="50000">
              <a:schemeClr val="accent2">
                <a:hueOff val="0"/>
                <a:satOff val="0"/>
                <a:lumOff val="0"/>
                <a:alphaOff val="0"/>
                <a:tint val="98000"/>
                <a:shade val="100000"/>
                <a:satMod val="100000"/>
                <a:lumMod val="100000"/>
              </a:schemeClr>
            </a:gs>
            <a:gs pos="100000">
              <a:schemeClr val="accent2">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 sz="2300" kern="1200" dirty="0"/>
            <a:t>Complemento  a los profesionales de </a:t>
          </a:r>
          <a:r>
            <a:rPr lang="es-ES" sz="2300" b="1" i="1" kern="1200" dirty="0"/>
            <a:t>Atención Primaria </a:t>
          </a:r>
          <a:r>
            <a:rPr lang="es-ES" sz="2300" kern="1200" dirty="0"/>
            <a:t>que trabajen en estas plazas desde el inicio de su contratación que conllevará un incremento del complemento específico en un 40% en 2 tramos 20% el primer año y 20% el segundo año . Este 40% se mantendrá mientras permanezca en esa plaza.</a:t>
          </a:r>
          <a:endParaRPr lang="en-US" sz="2300" kern="1200" dirty="0"/>
        </a:p>
      </dsp:txBody>
      <dsp:txXfrm>
        <a:off x="102464" y="273826"/>
        <a:ext cx="6478446" cy="1894052"/>
      </dsp:txXfrm>
    </dsp:sp>
    <dsp:sp modelId="{BE96F823-37EA-4389-B158-A9AD9EB2B3A1}">
      <dsp:nvSpPr>
        <dsp:cNvPr id="0" name=""/>
        <dsp:cNvSpPr/>
      </dsp:nvSpPr>
      <dsp:spPr>
        <a:xfrm>
          <a:off x="0" y="2507944"/>
          <a:ext cx="6683374" cy="2098980"/>
        </a:xfrm>
        <a:prstGeom prst="roundRect">
          <a:avLst/>
        </a:prstGeom>
        <a:gradFill rotWithShape="0">
          <a:gsLst>
            <a:gs pos="0">
              <a:schemeClr val="accent2">
                <a:hueOff val="-4374192"/>
                <a:satOff val="-8420"/>
                <a:lumOff val="588"/>
                <a:alphaOff val="0"/>
                <a:tint val="94000"/>
                <a:satMod val="100000"/>
                <a:lumMod val="108000"/>
              </a:schemeClr>
            </a:gs>
            <a:gs pos="50000">
              <a:schemeClr val="accent2">
                <a:hueOff val="-4374192"/>
                <a:satOff val="-8420"/>
                <a:lumOff val="588"/>
                <a:alphaOff val="0"/>
                <a:tint val="98000"/>
                <a:shade val="100000"/>
                <a:satMod val="100000"/>
                <a:lumMod val="100000"/>
              </a:schemeClr>
            </a:gs>
            <a:gs pos="100000">
              <a:schemeClr val="accent2">
                <a:hueOff val="-4374192"/>
                <a:satOff val="-8420"/>
                <a:lumOff val="588"/>
                <a:alphaOff val="0"/>
                <a:shade val="72000"/>
                <a:satMod val="120000"/>
                <a:lumMod val="100000"/>
              </a:schemeClr>
            </a:gs>
          </a:gsLst>
          <a:lin ang="5400000" scaled="0"/>
        </a:gradFill>
        <a:ln>
          <a:noFill/>
        </a:ln>
        <a:effectLst>
          <a:outerShdw blurRad="50800" dist="25400" dir="5400000" rotWithShape="0">
            <a:srgbClr val="000000">
              <a:alpha val="2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 sz="2300" kern="1200" dirty="0"/>
            <a:t>En </a:t>
          </a:r>
          <a:r>
            <a:rPr lang="es-ES" sz="2300" b="1" i="1" kern="1200" dirty="0"/>
            <a:t>Atención Hospitalaria</a:t>
          </a:r>
          <a:r>
            <a:rPr lang="es-ES" sz="2300" kern="1200" dirty="0"/>
            <a:t>, entre otras: acceso a reciclajes, investigación y formación. </a:t>
          </a:r>
          <a:endParaRPr lang="en-US" sz="2300" kern="1200" dirty="0"/>
        </a:p>
      </dsp:txBody>
      <dsp:txXfrm>
        <a:off x="102464" y="2610408"/>
        <a:ext cx="6478446" cy="189405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37E9391-29B0-489A-957B-B101492D40BD}" type="datetimeFigureOut">
              <a:rPr lang="es-ES_tradnl" smtClean="0"/>
              <a:t>05/05/2023</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D5EBD622-418B-441D-9DD4-BCAD78035612}" type="slidenum">
              <a:rPr lang="es-ES_tradnl" smtClean="0"/>
              <a:t>‹Nº›</a:t>
            </a:fld>
            <a:endParaRPr lang="es-ES_tradnl"/>
          </a:p>
        </p:txBody>
      </p:sp>
    </p:spTree>
    <p:extLst>
      <p:ext uri="{BB962C8B-B14F-4D97-AF65-F5344CB8AC3E}">
        <p14:creationId xmlns:p14="http://schemas.microsoft.com/office/powerpoint/2010/main" val="131100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37E9391-29B0-489A-957B-B101492D40BD}" type="datetimeFigureOut">
              <a:rPr lang="es-ES_tradnl" smtClean="0"/>
              <a:t>05/05/2023</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D5EBD622-418B-441D-9DD4-BCAD78035612}" type="slidenum">
              <a:rPr lang="es-ES_tradnl" smtClean="0"/>
              <a:t>‹Nº›</a:t>
            </a:fld>
            <a:endParaRPr lang="es-ES_tradnl"/>
          </a:p>
        </p:txBody>
      </p:sp>
    </p:spTree>
    <p:extLst>
      <p:ext uri="{BB962C8B-B14F-4D97-AF65-F5344CB8AC3E}">
        <p14:creationId xmlns:p14="http://schemas.microsoft.com/office/powerpoint/2010/main" val="653922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37E9391-29B0-489A-957B-B101492D40BD}" type="datetimeFigureOut">
              <a:rPr lang="es-ES_tradnl" smtClean="0"/>
              <a:t>05/05/2023</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D5EBD622-418B-441D-9DD4-BCAD78035612}" type="slidenum">
              <a:rPr lang="es-ES_tradnl" smtClean="0"/>
              <a:t>‹Nº›</a:t>
            </a:fld>
            <a:endParaRPr lang="es-ES_tradnl"/>
          </a:p>
        </p:txBody>
      </p:sp>
    </p:spTree>
    <p:extLst>
      <p:ext uri="{BB962C8B-B14F-4D97-AF65-F5344CB8AC3E}">
        <p14:creationId xmlns:p14="http://schemas.microsoft.com/office/powerpoint/2010/main" val="2227163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37E9391-29B0-489A-957B-B101492D40BD}" type="datetimeFigureOut">
              <a:rPr lang="es-ES_tradnl" smtClean="0"/>
              <a:t>05/05/2023</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D5EBD622-418B-441D-9DD4-BCAD78035612}" type="slidenum">
              <a:rPr lang="es-ES_tradnl" smtClean="0"/>
              <a:t>‹Nº›</a:t>
            </a:fld>
            <a:endParaRPr lang="es-ES_tradnl"/>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826234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37E9391-29B0-489A-957B-B101492D40BD}" type="datetimeFigureOut">
              <a:rPr lang="es-ES_tradnl" smtClean="0"/>
              <a:t>05/05/2023</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D5EBD622-418B-441D-9DD4-BCAD78035612}" type="slidenum">
              <a:rPr lang="es-ES_tradnl" smtClean="0"/>
              <a:t>‹Nº›</a:t>
            </a:fld>
            <a:endParaRPr lang="es-ES_tradnl"/>
          </a:p>
        </p:txBody>
      </p:sp>
    </p:spTree>
    <p:extLst>
      <p:ext uri="{BB962C8B-B14F-4D97-AF65-F5344CB8AC3E}">
        <p14:creationId xmlns:p14="http://schemas.microsoft.com/office/powerpoint/2010/main" val="2705562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C37E9391-29B0-489A-957B-B101492D40BD}" type="datetimeFigureOut">
              <a:rPr lang="es-ES_tradnl" smtClean="0"/>
              <a:t>05/05/2023</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D5EBD622-418B-441D-9DD4-BCAD78035612}" type="slidenum">
              <a:rPr lang="es-ES_tradnl" smtClean="0"/>
              <a:t>‹Nº›</a:t>
            </a:fld>
            <a:endParaRPr lang="es-ES_tradnl"/>
          </a:p>
        </p:txBody>
      </p:sp>
    </p:spTree>
    <p:extLst>
      <p:ext uri="{BB962C8B-B14F-4D97-AF65-F5344CB8AC3E}">
        <p14:creationId xmlns:p14="http://schemas.microsoft.com/office/powerpoint/2010/main" val="1004557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C37E9391-29B0-489A-957B-B101492D40BD}" type="datetimeFigureOut">
              <a:rPr lang="es-ES_tradnl" smtClean="0"/>
              <a:t>05/05/2023</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D5EBD622-418B-441D-9DD4-BCAD78035612}" type="slidenum">
              <a:rPr lang="es-ES_tradnl" smtClean="0"/>
              <a:t>‹Nº›</a:t>
            </a:fld>
            <a:endParaRPr lang="es-ES_tradnl"/>
          </a:p>
        </p:txBody>
      </p:sp>
    </p:spTree>
    <p:extLst>
      <p:ext uri="{BB962C8B-B14F-4D97-AF65-F5344CB8AC3E}">
        <p14:creationId xmlns:p14="http://schemas.microsoft.com/office/powerpoint/2010/main" val="2899093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37E9391-29B0-489A-957B-B101492D40BD}" type="datetimeFigureOut">
              <a:rPr lang="es-ES_tradnl" smtClean="0"/>
              <a:t>05/05/2023</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D5EBD622-418B-441D-9DD4-BCAD78035612}" type="slidenum">
              <a:rPr lang="es-ES_tradnl" smtClean="0"/>
              <a:t>‹Nº›</a:t>
            </a:fld>
            <a:endParaRPr lang="es-ES_tradnl"/>
          </a:p>
        </p:txBody>
      </p:sp>
    </p:spTree>
    <p:extLst>
      <p:ext uri="{BB962C8B-B14F-4D97-AF65-F5344CB8AC3E}">
        <p14:creationId xmlns:p14="http://schemas.microsoft.com/office/powerpoint/2010/main" val="548936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37E9391-29B0-489A-957B-B101492D40BD}" type="datetimeFigureOut">
              <a:rPr lang="es-ES_tradnl" smtClean="0"/>
              <a:t>05/05/2023</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D5EBD622-418B-441D-9DD4-BCAD78035612}" type="slidenum">
              <a:rPr lang="es-ES_tradnl" smtClean="0"/>
              <a:t>‹Nº›</a:t>
            </a:fld>
            <a:endParaRPr lang="es-ES_tradnl"/>
          </a:p>
        </p:txBody>
      </p:sp>
    </p:spTree>
    <p:extLst>
      <p:ext uri="{BB962C8B-B14F-4D97-AF65-F5344CB8AC3E}">
        <p14:creationId xmlns:p14="http://schemas.microsoft.com/office/powerpoint/2010/main" val="1906695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86923E-3F17-C1C1-1319-32D64BF50E8E}"/>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51CD6015-45C0-BF66-8312-1DC5EB636A5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1B04EE6A-FE73-D9F0-0680-A6D57B6DE799}"/>
              </a:ext>
            </a:extLst>
          </p:cNvPr>
          <p:cNvSpPr>
            <a:spLocks noGrp="1"/>
          </p:cNvSpPr>
          <p:nvPr>
            <p:ph type="dt" sz="half" idx="10"/>
          </p:nvPr>
        </p:nvSpPr>
        <p:spPr/>
        <p:txBody>
          <a:bodyPr/>
          <a:lstStyle/>
          <a:p>
            <a:fld id="{C37E9391-29B0-489A-957B-B101492D40BD}" type="datetimeFigureOut">
              <a:rPr lang="es-ES_tradnl" smtClean="0"/>
              <a:t>05/05/2023</a:t>
            </a:fld>
            <a:endParaRPr lang="es-ES_tradnl"/>
          </a:p>
        </p:txBody>
      </p:sp>
      <p:sp>
        <p:nvSpPr>
          <p:cNvPr id="5" name="Marcador de pie de página 4">
            <a:extLst>
              <a:ext uri="{FF2B5EF4-FFF2-40B4-BE49-F238E27FC236}">
                <a16:creationId xmlns:a16="http://schemas.microsoft.com/office/drawing/2014/main" id="{562D3611-CB86-8CF4-1D7A-D574EF3755F7}"/>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9545AE28-DB70-424E-599C-F7D3097F5874}"/>
              </a:ext>
            </a:extLst>
          </p:cNvPr>
          <p:cNvSpPr>
            <a:spLocks noGrp="1"/>
          </p:cNvSpPr>
          <p:nvPr>
            <p:ph type="sldNum" sz="quarter" idx="12"/>
          </p:nvPr>
        </p:nvSpPr>
        <p:spPr/>
        <p:txBody>
          <a:bodyPr/>
          <a:lstStyle/>
          <a:p>
            <a:fld id="{D5EBD622-418B-441D-9DD4-BCAD78035612}" type="slidenum">
              <a:rPr lang="es-ES_tradnl" smtClean="0"/>
              <a:t>‹Nº›</a:t>
            </a:fld>
            <a:endParaRPr lang="es-ES_tradnl"/>
          </a:p>
        </p:txBody>
      </p:sp>
    </p:spTree>
    <p:extLst>
      <p:ext uri="{BB962C8B-B14F-4D97-AF65-F5344CB8AC3E}">
        <p14:creationId xmlns:p14="http://schemas.microsoft.com/office/powerpoint/2010/main" val="66265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37E9391-29B0-489A-957B-B101492D40BD}" type="datetimeFigureOut">
              <a:rPr lang="es-ES_tradnl" smtClean="0"/>
              <a:t>05/05/2023</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D5EBD622-418B-441D-9DD4-BCAD78035612}" type="slidenum">
              <a:rPr lang="es-ES_tradnl" smtClean="0"/>
              <a:t>‹Nº›</a:t>
            </a:fld>
            <a:endParaRPr lang="es-ES_tradnl"/>
          </a:p>
        </p:txBody>
      </p:sp>
    </p:spTree>
    <p:extLst>
      <p:ext uri="{BB962C8B-B14F-4D97-AF65-F5344CB8AC3E}">
        <p14:creationId xmlns:p14="http://schemas.microsoft.com/office/powerpoint/2010/main" val="228360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C37E9391-29B0-489A-957B-B101492D40BD}" type="datetimeFigureOut">
              <a:rPr lang="es-ES_tradnl" smtClean="0"/>
              <a:t>05/05/2023</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D5EBD622-418B-441D-9DD4-BCAD78035612}" type="slidenum">
              <a:rPr lang="es-ES_tradnl" smtClean="0"/>
              <a:t>‹Nº›</a:t>
            </a:fld>
            <a:endParaRPr lang="es-ES_tradnl"/>
          </a:p>
        </p:txBody>
      </p:sp>
    </p:spTree>
    <p:extLst>
      <p:ext uri="{BB962C8B-B14F-4D97-AF65-F5344CB8AC3E}">
        <p14:creationId xmlns:p14="http://schemas.microsoft.com/office/powerpoint/2010/main" val="2035143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37E9391-29B0-489A-957B-B101492D40BD}" type="datetimeFigureOut">
              <a:rPr lang="es-ES_tradnl" smtClean="0"/>
              <a:t>05/05/2023</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D5EBD622-418B-441D-9DD4-BCAD78035612}" type="slidenum">
              <a:rPr lang="es-ES_tradnl" smtClean="0"/>
              <a:t>‹Nº›</a:t>
            </a:fld>
            <a:endParaRPr lang="es-ES_tradnl"/>
          </a:p>
        </p:txBody>
      </p:sp>
    </p:spTree>
    <p:extLst>
      <p:ext uri="{BB962C8B-B14F-4D97-AF65-F5344CB8AC3E}">
        <p14:creationId xmlns:p14="http://schemas.microsoft.com/office/powerpoint/2010/main" val="383422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Content Placeholder 3"/>
          <p:cNvSpPr>
            <a:spLocks noGrp="1"/>
          </p:cNvSpPr>
          <p:nvPr>
            <p:ph sz="quarter" idx="13"/>
          </p:nvPr>
        </p:nvSpPr>
        <p:spPr>
          <a:xfrm>
            <a:off x="913774" y="3051012"/>
            <a:ext cx="5106027" cy="274018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3" name="Content Placeholder 5"/>
          <p:cNvSpPr>
            <a:spLocks noGrp="1"/>
          </p:cNvSpPr>
          <p:nvPr>
            <p:ph sz="quarter" idx="14"/>
          </p:nvPr>
        </p:nvSpPr>
        <p:spPr>
          <a:xfrm>
            <a:off x="6172200" y="3051012"/>
            <a:ext cx="5105401" cy="274018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37E9391-29B0-489A-957B-B101492D40BD}" type="datetimeFigureOut">
              <a:rPr lang="es-ES_tradnl" smtClean="0"/>
              <a:t>05/05/2023</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D5EBD622-418B-441D-9DD4-BCAD78035612}" type="slidenum">
              <a:rPr lang="es-ES_tradnl" smtClean="0"/>
              <a:t>‹Nº›</a:t>
            </a:fld>
            <a:endParaRPr lang="es-ES_tradnl"/>
          </a:p>
        </p:txBody>
      </p:sp>
    </p:spTree>
    <p:extLst>
      <p:ext uri="{BB962C8B-B14F-4D97-AF65-F5344CB8AC3E}">
        <p14:creationId xmlns:p14="http://schemas.microsoft.com/office/powerpoint/2010/main" val="3052893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37E9391-29B0-489A-957B-B101492D40BD}" type="datetimeFigureOut">
              <a:rPr lang="es-ES_tradnl" smtClean="0"/>
              <a:t>05/05/2023</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D5EBD622-418B-441D-9DD4-BCAD78035612}" type="slidenum">
              <a:rPr lang="es-ES_tradnl" smtClean="0"/>
              <a:t>‹Nº›</a:t>
            </a:fld>
            <a:endParaRPr lang="es-ES_tradnl"/>
          </a:p>
        </p:txBody>
      </p:sp>
    </p:spTree>
    <p:extLst>
      <p:ext uri="{BB962C8B-B14F-4D97-AF65-F5344CB8AC3E}">
        <p14:creationId xmlns:p14="http://schemas.microsoft.com/office/powerpoint/2010/main" val="38943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C37E9391-29B0-489A-957B-B101492D40BD}" type="datetimeFigureOut">
              <a:rPr lang="es-ES_tradnl" smtClean="0"/>
              <a:t>05/05/2023</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D5EBD622-418B-441D-9DD4-BCAD78035612}" type="slidenum">
              <a:rPr lang="es-ES_tradnl" smtClean="0"/>
              <a:t>‹Nº›</a:t>
            </a:fld>
            <a:endParaRPr lang="es-ES_tradnl"/>
          </a:p>
        </p:txBody>
      </p:sp>
    </p:spTree>
    <p:extLst>
      <p:ext uri="{BB962C8B-B14F-4D97-AF65-F5344CB8AC3E}">
        <p14:creationId xmlns:p14="http://schemas.microsoft.com/office/powerpoint/2010/main" val="4105442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37E9391-29B0-489A-957B-B101492D40BD}" type="datetimeFigureOut">
              <a:rPr lang="es-ES_tradnl" smtClean="0"/>
              <a:t>05/05/2023</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D5EBD622-418B-441D-9DD4-BCAD78035612}" type="slidenum">
              <a:rPr lang="es-ES_tradnl" smtClean="0"/>
              <a:t>‹Nº›</a:t>
            </a:fld>
            <a:endParaRPr lang="es-ES_tradnl"/>
          </a:p>
        </p:txBody>
      </p:sp>
    </p:spTree>
    <p:extLst>
      <p:ext uri="{BB962C8B-B14F-4D97-AF65-F5344CB8AC3E}">
        <p14:creationId xmlns:p14="http://schemas.microsoft.com/office/powerpoint/2010/main" val="2027648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37E9391-29B0-489A-957B-B101492D40BD}" type="datetimeFigureOut">
              <a:rPr lang="es-ES_tradnl" smtClean="0"/>
              <a:t>05/05/2023</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D5EBD622-418B-441D-9DD4-BCAD78035612}" type="slidenum">
              <a:rPr lang="es-ES_tradnl" smtClean="0"/>
              <a:t>‹Nº›</a:t>
            </a:fld>
            <a:endParaRPr lang="es-ES_tradnl"/>
          </a:p>
        </p:txBody>
      </p:sp>
    </p:spTree>
    <p:extLst>
      <p:ext uri="{BB962C8B-B14F-4D97-AF65-F5344CB8AC3E}">
        <p14:creationId xmlns:p14="http://schemas.microsoft.com/office/powerpoint/2010/main" val="2506918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C37E9391-29B0-489A-957B-B101492D40BD}" type="datetimeFigureOut">
              <a:rPr lang="es-ES_tradnl" smtClean="0"/>
              <a:t>05/05/2023</a:t>
            </a:fld>
            <a:endParaRPr lang="es-ES_tradnl"/>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s-ES_tradnl"/>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D5EBD622-418B-441D-9DD4-BCAD78035612}" type="slidenum">
              <a:rPr lang="es-ES_tradnl" smtClean="0"/>
              <a:t>‹Nº›</a:t>
            </a:fld>
            <a:endParaRPr lang="es-ES_tradnl"/>
          </a:p>
        </p:txBody>
      </p:sp>
    </p:spTree>
    <p:extLst>
      <p:ext uri="{BB962C8B-B14F-4D97-AF65-F5344CB8AC3E}">
        <p14:creationId xmlns:p14="http://schemas.microsoft.com/office/powerpoint/2010/main" val="16581011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png"/><Relationship Id="rId7" Type="http://schemas.openxmlformats.org/officeDocument/2006/relationships/diagramQuickStyle" Target="../diagrams/quickStyle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4.pn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FA532304-F7F5-A242-5D8D-E001FA980017}"/>
              </a:ext>
            </a:extLst>
          </p:cNvPr>
          <p:cNvSpPr>
            <a:spLocks noGrp="1"/>
          </p:cNvSpPr>
          <p:nvPr>
            <p:ph type="ctrTitle"/>
          </p:nvPr>
        </p:nvSpPr>
        <p:spPr>
          <a:xfrm>
            <a:off x="2012269" y="2500458"/>
            <a:ext cx="9406580" cy="2509213"/>
          </a:xfrm>
        </p:spPr>
        <p:txBody>
          <a:bodyPr>
            <a:noAutofit/>
          </a:bodyPr>
          <a:lstStyle/>
          <a:p>
            <a:r>
              <a:rPr lang="es-ES" sz="9600" dirty="0"/>
              <a:t>JORNADAS CESM</a:t>
            </a:r>
            <a:endParaRPr lang="es-ES_tradnl" sz="9600" dirty="0"/>
          </a:p>
        </p:txBody>
      </p:sp>
      <p:sp>
        <p:nvSpPr>
          <p:cNvPr id="5" name="Subtítulo 4">
            <a:extLst>
              <a:ext uri="{FF2B5EF4-FFF2-40B4-BE49-F238E27FC236}">
                <a16:creationId xmlns:a16="http://schemas.microsoft.com/office/drawing/2014/main" id="{BD664895-A5B4-254D-C424-4CE3990D1AC7}"/>
              </a:ext>
            </a:extLst>
          </p:cNvPr>
          <p:cNvSpPr>
            <a:spLocks noGrp="1"/>
          </p:cNvSpPr>
          <p:nvPr>
            <p:ph type="subTitle" idx="1"/>
          </p:nvPr>
        </p:nvSpPr>
        <p:spPr>
          <a:xfrm>
            <a:off x="1903412" y="5184833"/>
            <a:ext cx="8689976" cy="1371599"/>
          </a:xfrm>
        </p:spPr>
        <p:txBody>
          <a:bodyPr>
            <a:normAutofit/>
          </a:bodyPr>
          <a:lstStyle/>
          <a:p>
            <a:r>
              <a:rPr lang="es-ES" sz="3600" dirty="0">
                <a:solidFill>
                  <a:schemeClr val="tx1"/>
                </a:solidFill>
              </a:rPr>
              <a:t>P</a:t>
            </a:r>
            <a:r>
              <a:rPr lang="es-ES" sz="3600" cap="none" dirty="0">
                <a:solidFill>
                  <a:schemeClr val="tx1"/>
                </a:solidFill>
              </a:rPr>
              <a:t>alma de </a:t>
            </a:r>
            <a:r>
              <a:rPr lang="es-ES" sz="3600" dirty="0">
                <a:solidFill>
                  <a:schemeClr val="tx1"/>
                </a:solidFill>
              </a:rPr>
              <a:t>m</a:t>
            </a:r>
            <a:r>
              <a:rPr lang="es-ES" sz="3600" cap="none" dirty="0">
                <a:solidFill>
                  <a:schemeClr val="tx1"/>
                </a:solidFill>
              </a:rPr>
              <a:t>allorca </a:t>
            </a:r>
            <a:r>
              <a:rPr lang="es-ES" sz="3600" dirty="0">
                <a:solidFill>
                  <a:schemeClr val="tx1"/>
                </a:solidFill>
              </a:rPr>
              <a:t>4, 5 </a:t>
            </a:r>
            <a:r>
              <a:rPr lang="es-ES" sz="3600" cap="none" dirty="0">
                <a:solidFill>
                  <a:schemeClr val="tx1"/>
                </a:solidFill>
              </a:rPr>
              <a:t>y 6 de mayo </a:t>
            </a:r>
            <a:r>
              <a:rPr lang="es-ES" sz="3600" dirty="0">
                <a:solidFill>
                  <a:schemeClr val="tx1"/>
                </a:solidFill>
              </a:rPr>
              <a:t>2023</a:t>
            </a:r>
            <a:endParaRPr lang="es-ES_tradnl" sz="3600" dirty="0">
              <a:solidFill>
                <a:schemeClr val="tx1"/>
              </a:solidFill>
            </a:endParaRPr>
          </a:p>
        </p:txBody>
      </p:sp>
      <p:pic>
        <p:nvPicPr>
          <p:cNvPr id="8" name="Imagen 7">
            <a:extLst>
              <a:ext uri="{FF2B5EF4-FFF2-40B4-BE49-F238E27FC236}">
                <a16:creationId xmlns:a16="http://schemas.microsoft.com/office/drawing/2014/main" id="{D64AA70D-9F40-8839-5198-1324E2375F7A}"/>
              </a:ext>
            </a:extLst>
          </p:cNvPr>
          <p:cNvPicPr>
            <a:picLocks noChangeAspect="1"/>
          </p:cNvPicPr>
          <p:nvPr/>
        </p:nvPicPr>
        <p:blipFill>
          <a:blip r:embed="rId2"/>
          <a:stretch>
            <a:fillRect/>
          </a:stretch>
        </p:blipFill>
        <p:spPr>
          <a:xfrm>
            <a:off x="9357657" y="-15546"/>
            <a:ext cx="2085523" cy="2085523"/>
          </a:xfrm>
          <a:prstGeom prst="rect">
            <a:avLst/>
          </a:prstGeom>
        </p:spPr>
      </p:pic>
      <p:pic>
        <p:nvPicPr>
          <p:cNvPr id="9" name="Imagen 8">
            <a:extLst>
              <a:ext uri="{FF2B5EF4-FFF2-40B4-BE49-F238E27FC236}">
                <a16:creationId xmlns:a16="http://schemas.microsoft.com/office/drawing/2014/main" id="{4E94D0E3-576E-79D8-08F9-B5AC88BC9C9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72670" y="301568"/>
            <a:ext cx="3098347" cy="1498712"/>
          </a:xfrm>
          <a:prstGeom prst="rect">
            <a:avLst/>
          </a:prstGeom>
        </p:spPr>
      </p:pic>
      <p:pic>
        <p:nvPicPr>
          <p:cNvPr id="13" name="Imagen 12">
            <a:extLst>
              <a:ext uri="{FF2B5EF4-FFF2-40B4-BE49-F238E27FC236}">
                <a16:creationId xmlns:a16="http://schemas.microsoft.com/office/drawing/2014/main" id="{54BDDE9C-7FA5-C51F-F573-C7463A1F06DE}"/>
              </a:ext>
            </a:extLst>
          </p:cNvPr>
          <p:cNvPicPr>
            <a:picLocks noChangeAspect="1"/>
          </p:cNvPicPr>
          <p:nvPr/>
        </p:nvPicPr>
        <p:blipFill rotWithShape="1">
          <a:blip r:embed="rId4">
            <a:alphaModFix amt="35000"/>
          </a:blip>
          <a:srcRect l="15963" r="11432"/>
          <a:stretch/>
        </p:blipFill>
        <p:spPr>
          <a:xfrm>
            <a:off x="-334537" y="0"/>
            <a:ext cx="12526537" cy="6858000"/>
          </a:xfrm>
          <a:prstGeom prst="rect">
            <a:avLst/>
          </a:prstGeom>
        </p:spPr>
      </p:pic>
    </p:spTree>
    <p:extLst>
      <p:ext uri="{BB962C8B-B14F-4D97-AF65-F5344CB8AC3E}">
        <p14:creationId xmlns:p14="http://schemas.microsoft.com/office/powerpoint/2010/main" val="1619416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3F012C5-2940-4F3E-BB5E-B8B2C9E829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37C977-E7E3-44AC-AEC8-2E27641909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13876" cy="6858000"/>
          </a:xfrm>
          <a:prstGeom prst="rect">
            <a:avLst/>
          </a:prstGeom>
          <a:ln>
            <a:noFill/>
          </a:ln>
          <a:effectLst>
            <a:outerShdw blurRad="88900" dist="25400" algn="l" rotWithShape="0">
              <a:prstClr val="black">
                <a:alpha val="40000"/>
              </a:prstClr>
            </a:outerShdw>
          </a:effectLst>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A70DF37D-86A3-45DB-B1C1-580462D4BB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77037" b="73004"/>
          <a:stretch/>
        </p:blipFill>
        <p:spPr>
          <a:xfrm>
            <a:off x="1" y="-2"/>
            <a:ext cx="3321978" cy="2196792"/>
          </a:xfrm>
          <a:prstGeom prst="rect">
            <a:avLst/>
          </a:prstGeom>
        </p:spPr>
      </p:pic>
      <p:sp>
        <p:nvSpPr>
          <p:cNvPr id="2" name="Título 1">
            <a:extLst>
              <a:ext uri="{FF2B5EF4-FFF2-40B4-BE49-F238E27FC236}">
                <a16:creationId xmlns:a16="http://schemas.microsoft.com/office/drawing/2014/main" id="{A3932723-6FAA-24F1-0664-FB767EA8D24B}"/>
              </a:ext>
            </a:extLst>
          </p:cNvPr>
          <p:cNvSpPr>
            <a:spLocks noGrp="1"/>
          </p:cNvSpPr>
          <p:nvPr>
            <p:ph type="title"/>
          </p:nvPr>
        </p:nvSpPr>
        <p:spPr>
          <a:xfrm>
            <a:off x="959896" y="960814"/>
            <a:ext cx="2732249" cy="4912936"/>
          </a:xfrm>
        </p:spPr>
        <p:txBody>
          <a:bodyPr anchor="b">
            <a:normAutofit/>
          </a:bodyPr>
          <a:lstStyle/>
          <a:p>
            <a:pPr marL="342900" marR="0" lvl="0" indent="-342900" algn="r">
              <a:spcBef>
                <a:spcPts val="0"/>
              </a:spcBef>
              <a:spcAft>
                <a:spcPts val="800"/>
              </a:spcAft>
            </a:pPr>
            <a:r>
              <a:rPr lang="es-ES" sz="2800" b="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Adecuación de plantillas en Atención Hospitalaria y Atención Primaria </a:t>
            </a:r>
            <a:br>
              <a:rPr lang="es-ES_tradnl" sz="28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br>
            <a:endParaRPr lang="es-ES_tradnl" sz="2800">
              <a:solidFill>
                <a:schemeClr val="bg1"/>
              </a:solidFill>
            </a:endParaRPr>
          </a:p>
        </p:txBody>
      </p:sp>
      <p:sp>
        <p:nvSpPr>
          <p:cNvPr id="3" name="Marcador de contenido 2">
            <a:extLst>
              <a:ext uri="{FF2B5EF4-FFF2-40B4-BE49-F238E27FC236}">
                <a16:creationId xmlns:a16="http://schemas.microsoft.com/office/drawing/2014/main" id="{00E1DCA3-E6CD-53AC-534F-C4FF8B736358}"/>
              </a:ext>
            </a:extLst>
          </p:cNvPr>
          <p:cNvSpPr>
            <a:spLocks noGrp="1"/>
          </p:cNvSpPr>
          <p:nvPr>
            <p:ph sz="quarter" idx="13"/>
          </p:nvPr>
        </p:nvSpPr>
        <p:spPr>
          <a:xfrm>
            <a:off x="4979078" y="960814"/>
            <a:ext cx="6247722" cy="4830385"/>
          </a:xfrm>
        </p:spPr>
        <p:txBody>
          <a:bodyPr anchor="ctr">
            <a:normAutofit/>
          </a:bodyPr>
          <a:lstStyle/>
          <a:p>
            <a:r>
              <a:rPr lang="es-ES" sz="1800" cap="none" dirty="0">
                <a:latin typeface="Calibri" panose="020F0502020204030204" pitchFamily="34" charset="0"/>
                <a:ea typeface="Calibri" panose="020F0502020204030204" pitchFamily="34" charset="0"/>
                <a:cs typeface="Times New Roman" panose="02020603050405020304" pitchFamily="18" charset="0"/>
              </a:rPr>
              <a:t>S</a:t>
            </a:r>
            <a:r>
              <a:rPr lang="es-ES" sz="1800" cap="none" dirty="0">
                <a:effectLst/>
                <a:latin typeface="Calibri" panose="020F0502020204030204" pitchFamily="34" charset="0"/>
                <a:ea typeface="Calibri" panose="020F0502020204030204" pitchFamily="34" charset="0"/>
                <a:cs typeface="Times New Roman" panose="02020603050405020304" pitchFamily="18" charset="0"/>
              </a:rPr>
              <a:t>e realizará en consonancia con lo que se establezca en las conclusiones del grupo de trabajo del desarrollo del plan de ordenación de recursos humanos del SES, en el seno de las plantillas horizonte, la fidelización de los profesionales de formación especializada y las mejoras en los cupos atendidos por atención primaria.  Se prestará especial atención en Atención </a:t>
            </a:r>
            <a:r>
              <a:rPr lang="es-ES" sz="1800" cap="none" dirty="0">
                <a:latin typeface="Calibri" panose="020F0502020204030204" pitchFamily="34" charset="0"/>
                <a:ea typeface="Calibri" panose="020F0502020204030204" pitchFamily="34" charset="0"/>
                <a:cs typeface="Times New Roman" panose="02020603050405020304" pitchFamily="18" charset="0"/>
              </a:rPr>
              <a:t>P</a:t>
            </a:r>
            <a:r>
              <a:rPr lang="es-ES" sz="1800" cap="none" dirty="0">
                <a:effectLst/>
                <a:latin typeface="Calibri" panose="020F0502020204030204" pitchFamily="34" charset="0"/>
                <a:ea typeface="Calibri" panose="020F0502020204030204" pitchFamily="34" charset="0"/>
                <a:cs typeface="Times New Roman" panose="02020603050405020304" pitchFamily="18" charset="0"/>
              </a:rPr>
              <a:t>rimaria a la reordenación y reorganización de la AP con las posibilidades de transformación de plazas de médicos de EAP con funciones de AC en medico de EAP.</a:t>
            </a:r>
            <a:endParaRPr lang="es-ES_tradnl" sz="1800" cap="none" dirty="0">
              <a:effectLst/>
              <a:latin typeface="Calibri" panose="020F0502020204030204" pitchFamily="34" charset="0"/>
              <a:ea typeface="Calibri" panose="020F0502020204030204" pitchFamily="34" charset="0"/>
              <a:cs typeface="Times New Roman" panose="02020603050405020304" pitchFamily="18" charset="0"/>
            </a:endParaRPr>
          </a:p>
          <a:p>
            <a:endParaRPr lang="es-ES_tradnl" sz="1800" dirty="0"/>
          </a:p>
        </p:txBody>
      </p:sp>
    </p:spTree>
    <p:extLst>
      <p:ext uri="{BB962C8B-B14F-4D97-AF65-F5344CB8AC3E}">
        <p14:creationId xmlns:p14="http://schemas.microsoft.com/office/powerpoint/2010/main" val="3600138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3F012C5-2940-4F3E-BB5E-B8B2C9E829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37C977-E7E3-44AC-AEC8-2E27641909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13876" cy="6858000"/>
          </a:xfrm>
          <a:prstGeom prst="rect">
            <a:avLst/>
          </a:prstGeom>
          <a:ln>
            <a:noFill/>
          </a:ln>
          <a:effectLst>
            <a:outerShdw blurRad="88900" dist="25400" algn="l" rotWithShape="0">
              <a:prstClr val="black">
                <a:alpha val="40000"/>
              </a:prstClr>
            </a:outerShdw>
          </a:effectLst>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A70DF37D-86A3-45DB-B1C1-580462D4BB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77037" b="73004"/>
          <a:stretch/>
        </p:blipFill>
        <p:spPr>
          <a:xfrm>
            <a:off x="1" y="-2"/>
            <a:ext cx="3321978" cy="2196792"/>
          </a:xfrm>
          <a:prstGeom prst="rect">
            <a:avLst/>
          </a:prstGeom>
        </p:spPr>
      </p:pic>
      <p:sp>
        <p:nvSpPr>
          <p:cNvPr id="2" name="Título 1">
            <a:extLst>
              <a:ext uri="{FF2B5EF4-FFF2-40B4-BE49-F238E27FC236}">
                <a16:creationId xmlns:a16="http://schemas.microsoft.com/office/drawing/2014/main" id="{7F12F454-6747-65AD-E27C-3B1D7D048DCB}"/>
              </a:ext>
            </a:extLst>
          </p:cNvPr>
          <p:cNvSpPr>
            <a:spLocks noGrp="1"/>
          </p:cNvSpPr>
          <p:nvPr>
            <p:ph type="title"/>
          </p:nvPr>
        </p:nvSpPr>
        <p:spPr>
          <a:xfrm>
            <a:off x="959896" y="960814"/>
            <a:ext cx="2732249" cy="4912936"/>
          </a:xfrm>
        </p:spPr>
        <p:txBody>
          <a:bodyPr anchor="b">
            <a:normAutofit/>
          </a:bodyPr>
          <a:lstStyle/>
          <a:p>
            <a:pPr marL="0" marR="0" algn="r">
              <a:spcBef>
                <a:spcPts val="0"/>
              </a:spcBef>
              <a:spcAft>
                <a:spcPts val="1000"/>
              </a:spcAft>
            </a:pPr>
            <a:r>
              <a:rPr lang="es-ES" sz="25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Contrato para cobertura de guardias médicas, actuales contratos interinos por acumulación de tareas para cobertura de guardias médicas</a:t>
            </a:r>
            <a:br>
              <a:rPr lang="es-ES_tradnl" sz="25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s-ES_tradnl" sz="2500">
              <a:solidFill>
                <a:schemeClr val="bg1"/>
              </a:solidFill>
            </a:endParaRPr>
          </a:p>
        </p:txBody>
      </p:sp>
      <p:sp>
        <p:nvSpPr>
          <p:cNvPr id="3" name="Marcador de contenido 2">
            <a:extLst>
              <a:ext uri="{FF2B5EF4-FFF2-40B4-BE49-F238E27FC236}">
                <a16:creationId xmlns:a16="http://schemas.microsoft.com/office/drawing/2014/main" id="{C47BFDE9-1CD0-3FB2-758E-F915602BA5CC}"/>
              </a:ext>
            </a:extLst>
          </p:cNvPr>
          <p:cNvSpPr>
            <a:spLocks noGrp="1"/>
          </p:cNvSpPr>
          <p:nvPr>
            <p:ph sz="quarter" idx="13"/>
          </p:nvPr>
        </p:nvSpPr>
        <p:spPr>
          <a:xfrm>
            <a:off x="4979078" y="960814"/>
            <a:ext cx="6247722" cy="4830385"/>
          </a:xfrm>
        </p:spPr>
        <p:txBody>
          <a:bodyPr anchor="ctr">
            <a:normAutofit/>
          </a:bodyPr>
          <a:lstStyle/>
          <a:p>
            <a:r>
              <a:rPr lang="es-ES" sz="1800" cap="none">
                <a:latin typeface="Calibri" panose="020F0502020204030204" pitchFamily="34" charset="0"/>
                <a:ea typeface="Calibri" panose="020F0502020204030204" pitchFamily="34" charset="0"/>
              </a:rPr>
              <a:t>R</a:t>
            </a:r>
            <a:r>
              <a:rPr lang="es-ES" sz="1800" cap="none">
                <a:effectLst/>
                <a:latin typeface="Calibri" panose="020F0502020204030204" pitchFamily="34" charset="0"/>
                <a:ea typeface="Calibri" panose="020F0502020204030204" pitchFamily="34" charset="0"/>
              </a:rPr>
              <a:t>especto a los profesionales contratados para la </a:t>
            </a:r>
            <a:r>
              <a:rPr lang="es-ES" sz="1800" b="1" cap="none">
                <a:effectLst/>
                <a:latin typeface="Calibri" panose="020F0502020204030204" pitchFamily="34" charset="0"/>
                <a:ea typeface="Calibri" panose="020F0502020204030204" pitchFamily="34" charset="0"/>
              </a:rPr>
              <a:t>cobertura de guardias médicas</a:t>
            </a:r>
            <a:r>
              <a:rPr lang="es-ES" sz="1800" cap="none">
                <a:effectLst/>
                <a:latin typeface="Calibri" panose="020F0502020204030204" pitchFamily="34" charset="0"/>
                <a:ea typeface="Calibri" panose="020F0502020204030204" pitchFamily="34" charset="0"/>
              </a:rPr>
              <a:t> y que perciben su retribución en función del número de guardias realizadas mediante el complemento de atención continuada, la administración se compromete para el ejercicio 2024 a asignar la categoría retributiva que corresponda al nombramiento por la realización de las 140 horas mensuales, abonando cualquier exceso mediante el valor/hora de las guardias</a:t>
            </a:r>
            <a:r>
              <a:rPr lang="es-ES" sz="1800">
                <a:effectLst/>
                <a:latin typeface="Calibri" panose="020F0502020204030204" pitchFamily="34" charset="0"/>
                <a:ea typeface="Calibri" panose="020F0502020204030204" pitchFamily="34" charset="0"/>
              </a:rPr>
              <a:t>.</a:t>
            </a:r>
            <a:endParaRPr lang="es-ES_tradnl" sz="1800"/>
          </a:p>
        </p:txBody>
      </p:sp>
    </p:spTree>
    <p:extLst>
      <p:ext uri="{BB962C8B-B14F-4D97-AF65-F5344CB8AC3E}">
        <p14:creationId xmlns:p14="http://schemas.microsoft.com/office/powerpoint/2010/main" val="634424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DDE267B-E820-4910-868D-BA40CFB93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9523"/>
            <a:ext cx="10058400" cy="6867522"/>
          </a:xfrm>
          <a:custGeom>
            <a:avLst/>
            <a:gdLst>
              <a:gd name="connsiteX0" fmla="*/ 1263465 w 10058400"/>
              <a:gd name="connsiteY0" fmla="*/ 0 h 6867522"/>
              <a:gd name="connsiteX1" fmla="*/ 8794935 w 10058400"/>
              <a:gd name="connsiteY1" fmla="*/ 0 h 6867522"/>
              <a:gd name="connsiteX2" fmla="*/ 8909975 w 10058400"/>
              <a:gd name="connsiteY2" fmla="*/ 132807 h 6867522"/>
              <a:gd name="connsiteX3" fmla="*/ 10058400 w 10058400"/>
              <a:gd name="connsiteY3" fmla="*/ 3331845 h 6867522"/>
              <a:gd name="connsiteX4" fmla="*/ 8751905 w 10058400"/>
              <a:gd name="connsiteY4" fmla="*/ 6713366 h 6867522"/>
              <a:gd name="connsiteX5" fmla="*/ 8604930 w 10058400"/>
              <a:gd name="connsiteY5" fmla="*/ 6867522 h 6867522"/>
              <a:gd name="connsiteX6" fmla="*/ 1453470 w 10058400"/>
              <a:gd name="connsiteY6" fmla="*/ 6867522 h 6867522"/>
              <a:gd name="connsiteX7" fmla="*/ 1306495 w 10058400"/>
              <a:gd name="connsiteY7" fmla="*/ 6713366 h 6867522"/>
              <a:gd name="connsiteX8" fmla="*/ 0 w 10058400"/>
              <a:gd name="connsiteY8" fmla="*/ 3331845 h 6867522"/>
              <a:gd name="connsiteX9" fmla="*/ 1148425 w 10058400"/>
              <a:gd name="connsiteY9" fmla="*/ 132807 h 686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0" h="6867522">
                <a:moveTo>
                  <a:pt x="1263465" y="0"/>
                </a:moveTo>
                <a:lnTo>
                  <a:pt x="8794935" y="0"/>
                </a:lnTo>
                <a:lnTo>
                  <a:pt x="8909975" y="132807"/>
                </a:lnTo>
                <a:cubicBezTo>
                  <a:pt x="9627420" y="1002149"/>
                  <a:pt x="10058400" y="2116667"/>
                  <a:pt x="10058400" y="3331845"/>
                </a:cubicBezTo>
                <a:cubicBezTo>
                  <a:pt x="10058400" y="4633822"/>
                  <a:pt x="9563653" y="5820244"/>
                  <a:pt x="8751905" y="6713366"/>
                </a:cubicBezTo>
                <a:lnTo>
                  <a:pt x="8604930" y="6867522"/>
                </a:lnTo>
                <a:lnTo>
                  <a:pt x="1453470" y="6867522"/>
                </a:lnTo>
                <a:lnTo>
                  <a:pt x="1306495" y="6713366"/>
                </a:lnTo>
                <a:cubicBezTo>
                  <a:pt x="494747" y="5820244"/>
                  <a:pt x="0" y="4633822"/>
                  <a:pt x="0" y="3331845"/>
                </a:cubicBezTo>
                <a:cubicBezTo>
                  <a:pt x="0" y="2116667"/>
                  <a:pt x="430980" y="1002149"/>
                  <a:pt x="1148425" y="132807"/>
                </a:cubicBezTo>
                <a:close/>
              </a:path>
            </a:pathLst>
          </a:custGeom>
          <a:solidFill>
            <a:srgbClr val="FFFFFF"/>
          </a:solidFill>
          <a:ln>
            <a:noFill/>
          </a:ln>
          <a:scene3d>
            <a:camera prst="orthographicFront"/>
            <a:lightRig rig="threePt" dir="t">
              <a:rot lat="0" lon="0" rev="2700000"/>
            </a:lightRig>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Picture 9">
            <a:extLst>
              <a:ext uri="{FF2B5EF4-FFF2-40B4-BE49-F238E27FC236}">
                <a16:creationId xmlns:a16="http://schemas.microsoft.com/office/drawing/2014/main" id="{FF3E25D7-C2F8-445D-AA42-C1163028DA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n 2" descr="Texto, Pizarra&#10;&#10;Descripción generada automáticamente">
            <a:extLst>
              <a:ext uri="{FF2B5EF4-FFF2-40B4-BE49-F238E27FC236}">
                <a16:creationId xmlns:a16="http://schemas.microsoft.com/office/drawing/2014/main" id="{BDE14E14-94B7-87D8-DEBE-E2E851A3B8FF}"/>
              </a:ext>
            </a:extLst>
          </p:cNvPr>
          <p:cNvPicPr>
            <a:picLocks noChangeAspect="1"/>
          </p:cNvPicPr>
          <p:nvPr/>
        </p:nvPicPr>
        <p:blipFill>
          <a:blip r:embed="rId3"/>
          <a:stretch>
            <a:fillRect/>
          </a:stretch>
        </p:blipFill>
        <p:spPr>
          <a:xfrm>
            <a:off x="2389239" y="1478189"/>
            <a:ext cx="7413522" cy="3892098"/>
          </a:xfrm>
          <a:prstGeom prst="rect">
            <a:avLst/>
          </a:prstGeom>
        </p:spPr>
      </p:pic>
    </p:spTree>
    <p:extLst>
      <p:ext uri="{BB962C8B-B14F-4D97-AF65-F5344CB8AC3E}">
        <p14:creationId xmlns:p14="http://schemas.microsoft.com/office/powerpoint/2010/main" val="2735841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43" name="Rectangle 27">
            <a:extLst>
              <a:ext uri="{FF2B5EF4-FFF2-40B4-BE49-F238E27FC236}">
                <a16:creationId xmlns:a16="http://schemas.microsoft.com/office/drawing/2014/main" id="{7A9DDB14-2119-4710-B257-A2D232D17B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01D27095-9182-FD50-9A32-0682876771C3}"/>
              </a:ext>
            </a:extLst>
          </p:cNvPr>
          <p:cNvPicPr>
            <a:picLocks noChangeAspect="1"/>
          </p:cNvPicPr>
          <p:nvPr/>
        </p:nvPicPr>
        <p:blipFill rotWithShape="1">
          <a:blip r:embed="rId2"/>
          <a:srcRect l="17719" r="17160" b="1"/>
          <a:stretch/>
        </p:blipFill>
        <p:spPr>
          <a:xfrm>
            <a:off x="6645" y="10"/>
            <a:ext cx="4628035" cy="3428988"/>
          </a:xfrm>
          <a:prstGeom prst="rect">
            <a:avLst/>
          </a:prstGeom>
        </p:spPr>
      </p:pic>
      <p:pic>
        <p:nvPicPr>
          <p:cNvPr id="6" name="Imagen 5">
            <a:extLst>
              <a:ext uri="{FF2B5EF4-FFF2-40B4-BE49-F238E27FC236}">
                <a16:creationId xmlns:a16="http://schemas.microsoft.com/office/drawing/2014/main" id="{BE0779EE-04D9-CD6C-6F0A-E92F454EBA86}"/>
              </a:ext>
            </a:extLst>
          </p:cNvPr>
          <p:cNvPicPr>
            <a:picLocks noChangeAspect="1"/>
          </p:cNvPicPr>
          <p:nvPr/>
        </p:nvPicPr>
        <p:blipFill rotWithShape="1">
          <a:blip r:embed="rId3"/>
          <a:srcRect l="14953" r="9128"/>
          <a:stretch/>
        </p:blipFill>
        <p:spPr>
          <a:xfrm>
            <a:off x="6645" y="3429000"/>
            <a:ext cx="4628035" cy="3428998"/>
          </a:xfrm>
          <a:prstGeom prst="rect">
            <a:avLst/>
          </a:prstGeom>
        </p:spPr>
      </p:pic>
      <p:cxnSp>
        <p:nvCxnSpPr>
          <p:cNvPr id="44" name="Straight Connector 29">
            <a:extLst>
              <a:ext uri="{FF2B5EF4-FFF2-40B4-BE49-F238E27FC236}">
                <a16:creationId xmlns:a16="http://schemas.microsoft.com/office/drawing/2014/main" id="{665226B8-7BEF-459A-943B-2D317D39AC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a:endCxn id="15" idx="1"/>
          </p:cNvCxnSpPr>
          <p:nvPr>
            <p:extLst>
              <p:ext uri="{386F3935-93C4-4BCD-93E2-E3B085C9AB24}">
                <p16:designElem xmlns:p16="http://schemas.microsoft.com/office/powerpoint/2015/main" val="1"/>
              </p:ext>
            </p:extLst>
          </p:nvPr>
        </p:nvCxnSpPr>
        <p:spPr>
          <a:xfrm flipV="1">
            <a:off x="58020" y="3428999"/>
            <a:ext cx="4534756" cy="3"/>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45" name="Rectangle 31">
            <a:extLst>
              <a:ext uri="{FF2B5EF4-FFF2-40B4-BE49-F238E27FC236}">
                <a16:creationId xmlns:a16="http://schemas.microsoft.com/office/drawing/2014/main" id="{5E1206B7-071A-4F64-B994-3D36DF2B0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2776"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33">
            <a:extLst>
              <a:ext uri="{FF2B5EF4-FFF2-40B4-BE49-F238E27FC236}">
                <a16:creationId xmlns:a16="http://schemas.microsoft.com/office/drawing/2014/main" id="{CC27FB91-E9A5-42F8-A854-9762A4D1F1E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0077869D-8580-A527-D0A2-9692E84AB54C}"/>
              </a:ext>
            </a:extLst>
          </p:cNvPr>
          <p:cNvSpPr>
            <a:spLocks noGrp="1"/>
          </p:cNvSpPr>
          <p:nvPr>
            <p:ph type="ctrTitle"/>
          </p:nvPr>
        </p:nvSpPr>
        <p:spPr>
          <a:xfrm>
            <a:off x="5615756" y="1358901"/>
            <a:ext cx="5601818" cy="2730498"/>
          </a:xfrm>
        </p:spPr>
        <p:txBody>
          <a:bodyPr>
            <a:normAutofit/>
          </a:bodyPr>
          <a:lstStyle/>
          <a:p>
            <a:r>
              <a:rPr lang="es-ES" i="1">
                <a:effectLst>
                  <a:outerShdw blurRad="38100" dist="38100" dir="2700000" algn="tl">
                    <a:srgbClr val="000000">
                      <a:alpha val="43137"/>
                    </a:srgbClr>
                  </a:outerShdw>
                </a:effectLst>
              </a:rPr>
              <a:t>CONVOCATORIA HUELGA SIMEX</a:t>
            </a:r>
            <a:endParaRPr lang="es-ES_tradnl" i="1">
              <a:effectLst>
                <a:outerShdw blurRad="38100" dist="38100" dir="2700000" algn="tl">
                  <a:srgbClr val="000000">
                    <a:alpha val="43137"/>
                  </a:srgbClr>
                </a:outerShdw>
              </a:effectLst>
            </a:endParaRPr>
          </a:p>
        </p:txBody>
      </p:sp>
      <p:sp>
        <p:nvSpPr>
          <p:cNvPr id="3" name="Subtítulo 2">
            <a:extLst>
              <a:ext uri="{FF2B5EF4-FFF2-40B4-BE49-F238E27FC236}">
                <a16:creationId xmlns:a16="http://schemas.microsoft.com/office/drawing/2014/main" id="{A3857A4E-42C1-52F8-21F2-BCD634497FDA}"/>
              </a:ext>
            </a:extLst>
          </p:cNvPr>
          <p:cNvSpPr>
            <a:spLocks noGrp="1"/>
          </p:cNvSpPr>
          <p:nvPr>
            <p:ph type="subTitle" idx="1"/>
          </p:nvPr>
        </p:nvSpPr>
        <p:spPr>
          <a:xfrm>
            <a:off x="5782220" y="4165601"/>
            <a:ext cx="5268890" cy="789172"/>
          </a:xfrm>
        </p:spPr>
        <p:txBody>
          <a:bodyPr>
            <a:normAutofit/>
          </a:bodyPr>
          <a:lstStyle/>
          <a:p>
            <a:pPr>
              <a:lnSpc>
                <a:spcPct val="110000"/>
              </a:lnSpc>
            </a:pPr>
            <a:r>
              <a:rPr lang="es-ES" sz="2000" b="1">
                <a:effectLst>
                  <a:outerShdw blurRad="38100" dist="38100" dir="2700000" algn="tl">
                    <a:srgbClr val="000000">
                      <a:alpha val="43137"/>
                    </a:srgbClr>
                  </a:outerShdw>
                </a:effectLst>
              </a:rPr>
              <a:t>26 Y 27 </a:t>
            </a:r>
            <a:r>
              <a:rPr lang="es-ES" sz="2000" b="1" cap="none">
                <a:effectLst>
                  <a:outerShdw blurRad="38100" dist="38100" dir="2700000" algn="tl">
                    <a:srgbClr val="000000">
                      <a:alpha val="43137"/>
                    </a:srgbClr>
                  </a:outerShdw>
                </a:effectLst>
              </a:rPr>
              <a:t>de enero 2023  todos los lunes de cada semana hasta la consecución de un acuerdo.</a:t>
            </a:r>
            <a:endParaRPr lang="es-ES_tradnl" sz="2000" b="1">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2516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B1981535-B5AA-4E0C-ACE5-925CC19B20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BF97D060-AA7E-4411-BA62-28BD1EBD55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Freeform: Shape 23">
            <a:extLst>
              <a:ext uri="{FF2B5EF4-FFF2-40B4-BE49-F238E27FC236}">
                <a16:creationId xmlns:a16="http://schemas.microsoft.com/office/drawing/2014/main" id="{DDDE267B-E820-4910-868D-BA40CFB93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9523"/>
            <a:ext cx="10058400" cy="6867522"/>
          </a:xfrm>
          <a:custGeom>
            <a:avLst/>
            <a:gdLst>
              <a:gd name="connsiteX0" fmla="*/ 1263465 w 10058400"/>
              <a:gd name="connsiteY0" fmla="*/ 0 h 6867522"/>
              <a:gd name="connsiteX1" fmla="*/ 8794935 w 10058400"/>
              <a:gd name="connsiteY1" fmla="*/ 0 h 6867522"/>
              <a:gd name="connsiteX2" fmla="*/ 8909975 w 10058400"/>
              <a:gd name="connsiteY2" fmla="*/ 132807 h 6867522"/>
              <a:gd name="connsiteX3" fmla="*/ 10058400 w 10058400"/>
              <a:gd name="connsiteY3" fmla="*/ 3331845 h 6867522"/>
              <a:gd name="connsiteX4" fmla="*/ 8751905 w 10058400"/>
              <a:gd name="connsiteY4" fmla="*/ 6713366 h 6867522"/>
              <a:gd name="connsiteX5" fmla="*/ 8604930 w 10058400"/>
              <a:gd name="connsiteY5" fmla="*/ 6867522 h 6867522"/>
              <a:gd name="connsiteX6" fmla="*/ 1453470 w 10058400"/>
              <a:gd name="connsiteY6" fmla="*/ 6867522 h 6867522"/>
              <a:gd name="connsiteX7" fmla="*/ 1306495 w 10058400"/>
              <a:gd name="connsiteY7" fmla="*/ 6713366 h 6867522"/>
              <a:gd name="connsiteX8" fmla="*/ 0 w 10058400"/>
              <a:gd name="connsiteY8" fmla="*/ 3331845 h 6867522"/>
              <a:gd name="connsiteX9" fmla="*/ 1148425 w 10058400"/>
              <a:gd name="connsiteY9" fmla="*/ 132807 h 686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58400" h="6867522">
                <a:moveTo>
                  <a:pt x="1263465" y="0"/>
                </a:moveTo>
                <a:lnTo>
                  <a:pt x="8794935" y="0"/>
                </a:lnTo>
                <a:lnTo>
                  <a:pt x="8909975" y="132807"/>
                </a:lnTo>
                <a:cubicBezTo>
                  <a:pt x="9627420" y="1002149"/>
                  <a:pt x="10058400" y="2116667"/>
                  <a:pt x="10058400" y="3331845"/>
                </a:cubicBezTo>
                <a:cubicBezTo>
                  <a:pt x="10058400" y="4633822"/>
                  <a:pt x="9563653" y="5820244"/>
                  <a:pt x="8751905" y="6713366"/>
                </a:cubicBezTo>
                <a:lnTo>
                  <a:pt x="8604930" y="6867522"/>
                </a:lnTo>
                <a:lnTo>
                  <a:pt x="1453470" y="6867522"/>
                </a:lnTo>
                <a:lnTo>
                  <a:pt x="1306495" y="6713366"/>
                </a:lnTo>
                <a:cubicBezTo>
                  <a:pt x="494747" y="5820244"/>
                  <a:pt x="0" y="4633822"/>
                  <a:pt x="0" y="3331845"/>
                </a:cubicBezTo>
                <a:cubicBezTo>
                  <a:pt x="0" y="2116667"/>
                  <a:pt x="430980" y="1002149"/>
                  <a:pt x="1148425" y="132807"/>
                </a:cubicBezTo>
                <a:close/>
              </a:path>
            </a:pathLst>
          </a:custGeom>
          <a:solidFill>
            <a:srgbClr val="FFFFFF"/>
          </a:solidFill>
          <a:ln>
            <a:noFill/>
          </a:ln>
          <a:scene3d>
            <a:camera prst="orthographicFront"/>
            <a:lightRig rig="threePt" dir="t">
              <a:rot lat="0" lon="0" rev="2700000"/>
            </a:lightRig>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6" name="Picture 25">
            <a:extLst>
              <a:ext uri="{FF2B5EF4-FFF2-40B4-BE49-F238E27FC236}">
                <a16:creationId xmlns:a16="http://schemas.microsoft.com/office/drawing/2014/main" id="{FF3E25D7-C2F8-445D-AA42-C1163028DA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0FBE2A83-28F7-BBEC-4789-1CE09C743DFB}"/>
              </a:ext>
            </a:extLst>
          </p:cNvPr>
          <p:cNvSpPr>
            <a:spLocks noGrp="1"/>
          </p:cNvSpPr>
          <p:nvPr>
            <p:ph type="title"/>
          </p:nvPr>
        </p:nvSpPr>
        <p:spPr>
          <a:xfrm>
            <a:off x="250371" y="1314450"/>
            <a:ext cx="3702780" cy="3680244"/>
          </a:xfrm>
        </p:spPr>
        <p:txBody>
          <a:bodyPr>
            <a:normAutofit/>
          </a:bodyPr>
          <a:lstStyle/>
          <a:p>
            <a:pPr algn="l"/>
            <a:r>
              <a:rPr lang="es-ES" b="1" i="1" dirty="0">
                <a:effectLst>
                  <a:outerShdw blurRad="38100" dist="38100" dir="2700000" algn="tl">
                    <a:srgbClr val="000000">
                      <a:alpha val="43137"/>
                    </a:srgbClr>
                  </a:outerShdw>
                </a:effectLst>
              </a:rPr>
              <a:t>Reivindicaciones </a:t>
            </a:r>
            <a:r>
              <a:rPr lang="es-ES" b="1" i="1" dirty="0" err="1">
                <a:effectLst>
                  <a:outerShdw blurRad="38100" dist="38100" dir="2700000" algn="tl">
                    <a:srgbClr val="000000">
                      <a:alpha val="43137"/>
                    </a:srgbClr>
                  </a:outerShdw>
                </a:effectLst>
              </a:rPr>
              <a:t>simex</a:t>
            </a:r>
            <a:endParaRPr lang="es-ES_tradnl" b="1" i="1" dirty="0">
              <a:effectLst>
                <a:outerShdw blurRad="38100" dist="38100" dir="2700000" algn="tl">
                  <a:srgbClr val="000000">
                    <a:alpha val="43137"/>
                  </a:srgbClr>
                </a:outerShdw>
              </a:effectLst>
            </a:endParaRPr>
          </a:p>
        </p:txBody>
      </p:sp>
      <p:graphicFrame>
        <p:nvGraphicFramePr>
          <p:cNvPr id="5" name="Marcador de contenido 2">
            <a:extLst>
              <a:ext uri="{FF2B5EF4-FFF2-40B4-BE49-F238E27FC236}">
                <a16:creationId xmlns:a16="http://schemas.microsoft.com/office/drawing/2014/main" id="{F50F9969-DA35-4F39-2D0B-C28E24352F51}"/>
              </a:ext>
            </a:extLst>
          </p:cNvPr>
          <p:cNvGraphicFramePr>
            <a:graphicFrameLocks noGrp="1"/>
          </p:cNvGraphicFramePr>
          <p:nvPr>
            <p:ph sz="quarter" idx="13"/>
            <p:extLst>
              <p:ext uri="{D42A27DB-BD31-4B8C-83A1-F6EECF244321}">
                <p14:modId xmlns:p14="http://schemas.microsoft.com/office/powerpoint/2010/main" val="3005725586"/>
              </p:ext>
            </p:extLst>
          </p:nvPr>
        </p:nvGraphicFramePr>
        <p:xfrm>
          <a:off x="4594225" y="889000"/>
          <a:ext cx="6956701" cy="53702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8636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1210F8D-F7F2-47FC-91CB-247E361A5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magen 3">
            <a:extLst>
              <a:ext uri="{FF2B5EF4-FFF2-40B4-BE49-F238E27FC236}">
                <a16:creationId xmlns:a16="http://schemas.microsoft.com/office/drawing/2014/main" id="{DE51A435-E704-569F-EA2A-C2088BE525E0}"/>
              </a:ext>
            </a:extLst>
          </p:cNvPr>
          <p:cNvPicPr>
            <a:picLocks noChangeAspect="1"/>
          </p:cNvPicPr>
          <p:nvPr/>
        </p:nvPicPr>
        <p:blipFill>
          <a:blip r:embed="rId2"/>
          <a:stretch>
            <a:fillRect/>
          </a:stretch>
        </p:blipFill>
        <p:spPr>
          <a:xfrm>
            <a:off x="643463" y="1964407"/>
            <a:ext cx="5452537" cy="2480904"/>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2" name="Picture 11">
            <a:extLst>
              <a:ext uri="{FF2B5EF4-FFF2-40B4-BE49-F238E27FC236}">
                <a16:creationId xmlns:a16="http://schemas.microsoft.com/office/drawing/2014/main" id="{41509D60-00A2-43CB-85EE-55A4E714BF9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A6096BA2-161B-2C9A-6FF1-5B492467DB11}"/>
              </a:ext>
            </a:extLst>
          </p:cNvPr>
          <p:cNvSpPr>
            <a:spLocks noGrp="1"/>
          </p:cNvSpPr>
          <p:nvPr>
            <p:ph type="title"/>
          </p:nvPr>
        </p:nvSpPr>
        <p:spPr>
          <a:xfrm>
            <a:off x="6417733" y="618517"/>
            <a:ext cx="4860494" cy="1596177"/>
          </a:xfrm>
        </p:spPr>
        <p:txBody>
          <a:bodyPr>
            <a:normAutofit/>
          </a:bodyPr>
          <a:lstStyle/>
          <a:p>
            <a:r>
              <a:rPr lang="es-ES" sz="2500" b="1">
                <a:effectLst/>
                <a:latin typeface="Calibri" panose="020F0502020204030204" pitchFamily="34" charset="0"/>
                <a:ea typeface="Times New Roman" panose="02020603050405020304" pitchFamily="18" charset="0"/>
                <a:cs typeface="Times New Roman" panose="02020603050405020304" pitchFamily="18" charset="0"/>
              </a:rPr>
              <a:t>Reorganización de agendas y limitación de cupos.</a:t>
            </a:r>
            <a:br>
              <a:rPr lang="es-ES_tradnl" sz="2500">
                <a:effectLst/>
                <a:latin typeface="Calibri" panose="020F0502020204030204" pitchFamily="34" charset="0"/>
                <a:ea typeface="Times New Roman" panose="02020603050405020304" pitchFamily="18" charset="0"/>
                <a:cs typeface="Times New Roman" panose="02020603050405020304" pitchFamily="18" charset="0"/>
              </a:rPr>
            </a:br>
            <a:endParaRPr lang="es-ES_tradnl" sz="2500"/>
          </a:p>
        </p:txBody>
      </p:sp>
      <p:sp>
        <p:nvSpPr>
          <p:cNvPr id="3" name="Marcador de contenido 2">
            <a:extLst>
              <a:ext uri="{FF2B5EF4-FFF2-40B4-BE49-F238E27FC236}">
                <a16:creationId xmlns:a16="http://schemas.microsoft.com/office/drawing/2014/main" id="{43651A73-C278-A324-125D-2A4271B29BC7}"/>
              </a:ext>
            </a:extLst>
          </p:cNvPr>
          <p:cNvSpPr>
            <a:spLocks noGrp="1"/>
          </p:cNvSpPr>
          <p:nvPr>
            <p:ph idx="1"/>
          </p:nvPr>
        </p:nvSpPr>
        <p:spPr>
          <a:xfrm>
            <a:off x="6417399" y="2367092"/>
            <a:ext cx="4860201" cy="3424107"/>
          </a:xfrm>
        </p:spPr>
        <p:txBody>
          <a:bodyPr>
            <a:normAutofit/>
          </a:bodyPr>
          <a:lstStyle/>
          <a:p>
            <a:r>
              <a:rPr lang="es-ES" sz="1800">
                <a:effectLst/>
                <a:latin typeface="Calibri" panose="020F0502020204030204" pitchFamily="34" charset="0"/>
                <a:ea typeface="Calibri" panose="020F0502020204030204" pitchFamily="34" charset="0"/>
                <a:cs typeface="Times New Roman" panose="02020603050405020304" pitchFamily="18" charset="0"/>
              </a:rPr>
              <a:t>En Atención Primaria se instaurarán </a:t>
            </a:r>
            <a:r>
              <a:rPr lang="es-ES" sz="1800" u="sng">
                <a:effectLst/>
                <a:latin typeface="Calibri" panose="020F0502020204030204" pitchFamily="34" charset="0"/>
                <a:ea typeface="Calibri" panose="020F0502020204030204" pitchFamily="34" charset="0"/>
                <a:cs typeface="Times New Roman" panose="02020603050405020304" pitchFamily="18" charset="0"/>
              </a:rPr>
              <a:t>agendas tipo</a:t>
            </a:r>
            <a:r>
              <a:rPr lang="es-ES" sz="1800">
                <a:effectLst/>
                <a:latin typeface="Calibri" panose="020F0502020204030204" pitchFamily="34" charset="0"/>
                <a:ea typeface="Calibri" panose="020F0502020204030204" pitchFamily="34" charset="0"/>
                <a:cs typeface="Times New Roman" panose="02020603050405020304" pitchFamily="18" charset="0"/>
              </a:rPr>
              <a:t> de 36 pacientes/día para los médicos de familia y 28 pacientes día en pediatras.</a:t>
            </a:r>
          </a:p>
          <a:p>
            <a:r>
              <a:rPr lang="es-ES" sz="1800">
                <a:effectLst/>
                <a:latin typeface="Calibri" panose="020F0502020204030204" pitchFamily="34" charset="0"/>
                <a:ea typeface="Calibri" panose="020F0502020204030204" pitchFamily="34" charset="0"/>
                <a:cs typeface="Times New Roman" panose="02020603050405020304" pitchFamily="18" charset="0"/>
              </a:rPr>
              <a:t> En Atención Hospitalaria, como viene siendo habitual, según recomendaciones de las distintas sociedades científicas y el pacto con los servicios. </a:t>
            </a:r>
            <a:endParaRPr lang="es-ES_tradnl" sz="1800">
              <a:effectLst/>
              <a:latin typeface="Calibri" panose="020F0502020204030204" pitchFamily="34" charset="0"/>
              <a:ea typeface="Calibri" panose="020F0502020204030204" pitchFamily="34" charset="0"/>
              <a:cs typeface="Times New Roman" panose="02020603050405020304" pitchFamily="18" charset="0"/>
            </a:endParaRPr>
          </a:p>
          <a:p>
            <a:endParaRPr lang="es-ES_tradnl" sz="1800"/>
          </a:p>
        </p:txBody>
      </p:sp>
      <p:pic>
        <p:nvPicPr>
          <p:cNvPr id="5" name="Imagen 4">
            <a:extLst>
              <a:ext uri="{FF2B5EF4-FFF2-40B4-BE49-F238E27FC236}">
                <a16:creationId xmlns:a16="http://schemas.microsoft.com/office/drawing/2014/main" id="{D3799055-74BA-F4CE-2245-9BF2CB5DDE25}"/>
              </a:ext>
            </a:extLst>
          </p:cNvPr>
          <p:cNvPicPr>
            <a:picLocks noChangeAspect="1"/>
          </p:cNvPicPr>
          <p:nvPr/>
        </p:nvPicPr>
        <p:blipFill>
          <a:blip r:embed="rId4"/>
          <a:stretch>
            <a:fillRect/>
          </a:stretch>
        </p:blipFill>
        <p:spPr>
          <a:xfrm>
            <a:off x="701776" y="5661813"/>
            <a:ext cx="1693082" cy="818268"/>
          </a:xfrm>
          <a:prstGeom prst="rect">
            <a:avLst/>
          </a:prstGeom>
        </p:spPr>
      </p:pic>
    </p:spTree>
    <p:extLst>
      <p:ext uri="{BB962C8B-B14F-4D97-AF65-F5344CB8AC3E}">
        <p14:creationId xmlns:p14="http://schemas.microsoft.com/office/powerpoint/2010/main" val="1717070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5504DA-8F11-7D18-242F-C5BE84DD6075}"/>
              </a:ext>
            </a:extLst>
          </p:cNvPr>
          <p:cNvSpPr>
            <a:spLocks noGrp="1"/>
          </p:cNvSpPr>
          <p:nvPr>
            <p:ph type="title"/>
          </p:nvPr>
        </p:nvSpPr>
        <p:spPr/>
        <p:txBody>
          <a:bodyPr/>
          <a:lstStyle/>
          <a:p>
            <a:r>
              <a:rPr lang="es-ES" sz="3600" b="1" dirty="0">
                <a:effectLst/>
                <a:latin typeface="Calibri" panose="020F0502020204030204" pitchFamily="34" charset="0"/>
                <a:ea typeface="Times New Roman" panose="02020603050405020304" pitchFamily="18" charset="0"/>
                <a:cs typeface="Times New Roman" panose="02020603050405020304" pitchFamily="18" charset="0"/>
              </a:rPr>
              <a:t>Abono de acumulaciones por cualquier motivo y desde el primer día.</a:t>
            </a:r>
            <a:br>
              <a:rPr lang="es-ES_tradnl" sz="3600" dirty="0">
                <a:effectLst/>
                <a:latin typeface="Calibri" panose="020F0502020204030204" pitchFamily="34" charset="0"/>
                <a:ea typeface="Times New Roman" panose="02020603050405020304" pitchFamily="18" charset="0"/>
                <a:cs typeface="Times New Roman" panose="02020603050405020304" pitchFamily="18" charset="0"/>
              </a:rPr>
            </a:br>
            <a:endParaRPr lang="es-ES_tradnl" dirty="0"/>
          </a:p>
        </p:txBody>
      </p:sp>
      <p:sp>
        <p:nvSpPr>
          <p:cNvPr id="3" name="Marcador de contenido 2">
            <a:extLst>
              <a:ext uri="{FF2B5EF4-FFF2-40B4-BE49-F238E27FC236}">
                <a16:creationId xmlns:a16="http://schemas.microsoft.com/office/drawing/2014/main" id="{4F22F387-17C4-44C1-2434-1061B8197677}"/>
              </a:ext>
            </a:extLst>
          </p:cNvPr>
          <p:cNvSpPr>
            <a:spLocks noGrp="1"/>
          </p:cNvSpPr>
          <p:nvPr>
            <p:ph sz="quarter" idx="13"/>
          </p:nvPr>
        </p:nvSpPr>
        <p:spPr>
          <a:xfrm>
            <a:off x="6716485" y="2214694"/>
            <a:ext cx="5127171" cy="3424107"/>
          </a:xfrm>
        </p:spPr>
        <p:txBody>
          <a:bodyPr>
            <a:normAutofit/>
          </a:bodyPr>
          <a:lstStyle/>
          <a:p>
            <a:r>
              <a:rPr lang="es-ES" dirty="0">
                <a:effectLst/>
                <a:latin typeface="Calibri" panose="020F0502020204030204" pitchFamily="34" charset="0"/>
                <a:ea typeface="Calibri" panose="020F0502020204030204" pitchFamily="34" charset="0"/>
                <a:cs typeface="Times New Roman" panose="02020603050405020304" pitchFamily="18" charset="0"/>
              </a:rPr>
              <a:t>El Servicio Extremeño de Salud </a:t>
            </a:r>
            <a:r>
              <a:rPr lang="es-ES" cap="none" dirty="0">
                <a:effectLst/>
                <a:latin typeface="Calibri" panose="020F0502020204030204" pitchFamily="34" charset="0"/>
                <a:ea typeface="Calibri" panose="020F0502020204030204" pitchFamily="34" charset="0"/>
                <a:cs typeface="Times New Roman" panose="02020603050405020304" pitchFamily="18" charset="0"/>
              </a:rPr>
              <a:t>entiende que debe regular</a:t>
            </a:r>
            <a:r>
              <a:rPr lang="es-ES" cap="none"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 </a:t>
            </a:r>
            <a:r>
              <a:rPr lang="es-ES" cap="none" dirty="0">
                <a:effectLst/>
                <a:latin typeface="Calibri" panose="020F0502020204030204" pitchFamily="34" charset="0"/>
                <a:ea typeface="Calibri" panose="020F0502020204030204" pitchFamily="34" charset="0"/>
                <a:cs typeface="Times New Roman" panose="02020603050405020304" pitchFamily="18" charset="0"/>
              </a:rPr>
              <a:t>el abono de las acumulaciones que se están realizando por parte de los profesionales que están cubriendo las ausencias en ocasiones programadas, y en otras no previstas, siempre que no haya posibilidad de sustitución.</a:t>
            </a:r>
            <a:r>
              <a:rPr lang="es-ES" cap="none" dirty="0">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 </a:t>
            </a:r>
            <a:endParaRPr lang="es-ES_tradnl" cap="none" dirty="0">
              <a:effectLst/>
              <a:latin typeface="Calibri" panose="020F0502020204030204" pitchFamily="34" charset="0"/>
              <a:ea typeface="Calibri" panose="020F0502020204030204" pitchFamily="34" charset="0"/>
              <a:cs typeface="Times New Roman" panose="02020603050405020304" pitchFamily="18" charset="0"/>
            </a:endParaRPr>
          </a:p>
          <a:p>
            <a:endParaRPr lang="es-ES_tradnl" sz="2400" dirty="0"/>
          </a:p>
        </p:txBody>
      </p:sp>
      <p:pic>
        <p:nvPicPr>
          <p:cNvPr id="4" name="Imagen 3">
            <a:extLst>
              <a:ext uri="{FF2B5EF4-FFF2-40B4-BE49-F238E27FC236}">
                <a16:creationId xmlns:a16="http://schemas.microsoft.com/office/drawing/2014/main" id="{A9D6566E-6447-5B89-CA11-267C57C0B712}"/>
              </a:ext>
            </a:extLst>
          </p:cNvPr>
          <p:cNvPicPr>
            <a:picLocks noChangeAspect="1"/>
          </p:cNvPicPr>
          <p:nvPr/>
        </p:nvPicPr>
        <p:blipFill rotWithShape="1">
          <a:blip r:embed="rId2"/>
          <a:srcRect t="8593" r="3071" b="17345"/>
          <a:stretch/>
        </p:blipFill>
        <p:spPr>
          <a:xfrm>
            <a:off x="119743" y="2502839"/>
            <a:ext cx="6487885" cy="3339794"/>
          </a:xfrm>
          <a:prstGeom prst="rect">
            <a:avLst/>
          </a:prstGeom>
          <a:effectLst>
            <a:softEdge rad="317500"/>
          </a:effectLst>
        </p:spPr>
      </p:pic>
      <p:pic>
        <p:nvPicPr>
          <p:cNvPr id="5" name="Imagen 4">
            <a:extLst>
              <a:ext uri="{FF2B5EF4-FFF2-40B4-BE49-F238E27FC236}">
                <a16:creationId xmlns:a16="http://schemas.microsoft.com/office/drawing/2014/main" id="{36045F62-B8C0-241F-D952-30F9E63B4901}"/>
              </a:ext>
            </a:extLst>
          </p:cNvPr>
          <p:cNvPicPr>
            <a:picLocks noChangeAspect="1"/>
          </p:cNvPicPr>
          <p:nvPr/>
        </p:nvPicPr>
        <p:blipFill>
          <a:blip r:embed="rId3"/>
          <a:stretch>
            <a:fillRect/>
          </a:stretch>
        </p:blipFill>
        <p:spPr>
          <a:xfrm>
            <a:off x="8697607" y="5179846"/>
            <a:ext cx="1551567" cy="749873"/>
          </a:xfrm>
          <a:prstGeom prst="rect">
            <a:avLst/>
          </a:prstGeom>
        </p:spPr>
      </p:pic>
    </p:spTree>
    <p:extLst>
      <p:ext uri="{BB962C8B-B14F-4D97-AF65-F5344CB8AC3E}">
        <p14:creationId xmlns:p14="http://schemas.microsoft.com/office/powerpoint/2010/main" val="172971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61210F8D-F7F2-47FC-91CB-247E361A5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17">
            <a:extLst>
              <a:ext uri="{FF2B5EF4-FFF2-40B4-BE49-F238E27FC236}">
                <a16:creationId xmlns:a16="http://schemas.microsoft.com/office/drawing/2014/main" id="{41509D60-00A2-43CB-85EE-55A4E714BF9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908128BF-5EB7-063E-F8A7-FCEE98DCFCA1}"/>
              </a:ext>
            </a:extLst>
          </p:cNvPr>
          <p:cNvSpPr>
            <a:spLocks noGrp="1"/>
          </p:cNvSpPr>
          <p:nvPr>
            <p:ph type="title"/>
          </p:nvPr>
        </p:nvSpPr>
        <p:spPr>
          <a:xfrm>
            <a:off x="6417733" y="618517"/>
            <a:ext cx="4860494" cy="1596177"/>
          </a:xfrm>
        </p:spPr>
        <p:txBody>
          <a:bodyPr>
            <a:normAutofit/>
          </a:bodyPr>
          <a:lstStyle/>
          <a:p>
            <a:r>
              <a:rPr lang="es-ES" sz="2500" b="1" dirty="0">
                <a:effectLst/>
                <a:latin typeface="Calibri" panose="020F0502020204030204" pitchFamily="34" charset="0"/>
                <a:ea typeface="Times New Roman" panose="02020603050405020304" pitchFamily="18" charset="0"/>
                <a:cs typeface="Times New Roman" panose="02020603050405020304" pitchFamily="18" charset="0"/>
              </a:rPr>
              <a:t>Incremento del precio de la hora de guardia/atención continuada</a:t>
            </a:r>
            <a:br>
              <a:rPr lang="es-ES_tradnl" sz="2500" dirty="0">
                <a:effectLst/>
                <a:latin typeface="Calibri" panose="020F0502020204030204" pitchFamily="34" charset="0"/>
                <a:ea typeface="Times New Roman" panose="02020603050405020304" pitchFamily="18" charset="0"/>
                <a:cs typeface="Times New Roman" panose="02020603050405020304" pitchFamily="18" charset="0"/>
              </a:rPr>
            </a:br>
            <a:endParaRPr lang="es-ES_tradnl" sz="2500" dirty="0"/>
          </a:p>
        </p:txBody>
      </p:sp>
      <p:sp>
        <p:nvSpPr>
          <p:cNvPr id="3" name="Marcador de contenido 2">
            <a:extLst>
              <a:ext uri="{FF2B5EF4-FFF2-40B4-BE49-F238E27FC236}">
                <a16:creationId xmlns:a16="http://schemas.microsoft.com/office/drawing/2014/main" id="{8FF95E88-B996-C3D8-577B-033017C956FC}"/>
              </a:ext>
            </a:extLst>
          </p:cNvPr>
          <p:cNvSpPr>
            <a:spLocks noGrp="1"/>
          </p:cNvSpPr>
          <p:nvPr>
            <p:ph sz="quarter" idx="13"/>
          </p:nvPr>
        </p:nvSpPr>
        <p:spPr>
          <a:xfrm>
            <a:off x="6417399" y="2367092"/>
            <a:ext cx="4860201" cy="3424107"/>
          </a:xfrm>
        </p:spPr>
        <p:txBody>
          <a:bodyPr>
            <a:normAutofit/>
          </a:bodyPr>
          <a:lstStyle/>
          <a:p>
            <a:r>
              <a:rPr lang="es-ES" sz="1800" cap="none" dirty="0">
                <a:latin typeface="Calibri" panose="020F0502020204030204" pitchFamily="34" charset="0"/>
                <a:ea typeface="Calibri" panose="020F0502020204030204" pitchFamily="34" charset="0"/>
                <a:cs typeface="Times New Roman" panose="02020603050405020304" pitchFamily="18" charset="0"/>
              </a:rPr>
              <a:t>S</a:t>
            </a:r>
            <a:r>
              <a:rPr lang="es-ES" sz="1800" cap="none" dirty="0">
                <a:effectLst/>
                <a:latin typeface="Calibri" panose="020F0502020204030204" pitchFamily="34" charset="0"/>
                <a:ea typeface="Calibri" panose="020F0502020204030204" pitchFamily="34" charset="0"/>
                <a:cs typeface="Times New Roman" panose="02020603050405020304" pitchFamily="18" charset="0"/>
              </a:rPr>
              <a:t>e incrementará el valor hora de guardia/atención continuada llevándolo por encima del valor hora de la media de las comunidades limítrofes en el ejercicio 2025 tanto en atención primaria y atención hospitalaria, incluyendo la equiparación del valor hora ambos niveles asistenciales tanto en días laborables como festivos y festivos especiales con la siguiente ponderación y progresión</a:t>
            </a:r>
            <a:r>
              <a:rPr lang="es-ES" sz="1800" dirty="0">
                <a:effectLst/>
                <a:latin typeface="Calibri" panose="020F0502020204030204" pitchFamily="34" charset="0"/>
                <a:ea typeface="Calibri" panose="020F0502020204030204" pitchFamily="34" charset="0"/>
                <a:cs typeface="Times New Roman" panose="02020603050405020304" pitchFamily="18" charset="0"/>
              </a:rPr>
              <a:t>.</a:t>
            </a:r>
            <a:endParaRPr lang="es-ES_trad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_tradnl" sz="1800" dirty="0"/>
          </a:p>
        </p:txBody>
      </p:sp>
      <p:graphicFrame>
        <p:nvGraphicFramePr>
          <p:cNvPr id="4" name="Tabla 3">
            <a:extLst>
              <a:ext uri="{FF2B5EF4-FFF2-40B4-BE49-F238E27FC236}">
                <a16:creationId xmlns:a16="http://schemas.microsoft.com/office/drawing/2014/main" id="{66E63BCC-1574-A806-29AF-0201F6114F98}"/>
              </a:ext>
            </a:extLst>
          </p:cNvPr>
          <p:cNvGraphicFramePr>
            <a:graphicFrameLocks noGrp="1"/>
          </p:cNvGraphicFramePr>
          <p:nvPr>
            <p:extLst>
              <p:ext uri="{D42A27DB-BD31-4B8C-83A1-F6EECF244321}">
                <p14:modId xmlns:p14="http://schemas.microsoft.com/office/powerpoint/2010/main" val="3330138715"/>
              </p:ext>
            </p:extLst>
          </p:nvPr>
        </p:nvGraphicFramePr>
        <p:xfrm>
          <a:off x="321399" y="1182685"/>
          <a:ext cx="5861358" cy="5005879"/>
        </p:xfrm>
        <a:graphic>
          <a:graphicData uri="http://schemas.openxmlformats.org/drawingml/2006/table">
            <a:tbl>
              <a:tblPr firstRow="1" firstCol="1" bandRow="1">
                <a:solidFill>
                  <a:srgbClr val="404040"/>
                </a:solidFill>
                <a:tableStyleId>{5C22544A-7EE6-4342-B048-85BDC9FD1C3A}</a:tableStyleId>
              </a:tblPr>
              <a:tblGrid>
                <a:gridCol w="2105046">
                  <a:extLst>
                    <a:ext uri="{9D8B030D-6E8A-4147-A177-3AD203B41FA5}">
                      <a16:colId xmlns:a16="http://schemas.microsoft.com/office/drawing/2014/main" val="2034878448"/>
                    </a:ext>
                  </a:extLst>
                </a:gridCol>
                <a:gridCol w="966584">
                  <a:extLst>
                    <a:ext uri="{9D8B030D-6E8A-4147-A177-3AD203B41FA5}">
                      <a16:colId xmlns:a16="http://schemas.microsoft.com/office/drawing/2014/main" val="3353090594"/>
                    </a:ext>
                  </a:extLst>
                </a:gridCol>
                <a:gridCol w="963329">
                  <a:extLst>
                    <a:ext uri="{9D8B030D-6E8A-4147-A177-3AD203B41FA5}">
                      <a16:colId xmlns:a16="http://schemas.microsoft.com/office/drawing/2014/main" val="479108792"/>
                    </a:ext>
                  </a:extLst>
                </a:gridCol>
                <a:gridCol w="887132">
                  <a:extLst>
                    <a:ext uri="{9D8B030D-6E8A-4147-A177-3AD203B41FA5}">
                      <a16:colId xmlns:a16="http://schemas.microsoft.com/office/drawing/2014/main" val="2732474152"/>
                    </a:ext>
                  </a:extLst>
                </a:gridCol>
                <a:gridCol w="939267">
                  <a:extLst>
                    <a:ext uri="{9D8B030D-6E8A-4147-A177-3AD203B41FA5}">
                      <a16:colId xmlns:a16="http://schemas.microsoft.com/office/drawing/2014/main" val="3151060134"/>
                    </a:ext>
                  </a:extLst>
                </a:gridCol>
              </a:tblGrid>
              <a:tr h="1255255">
                <a:tc>
                  <a:txBody>
                    <a:bodyPr/>
                    <a:lstStyle/>
                    <a:p>
                      <a:pPr marL="0" marR="0">
                        <a:lnSpc>
                          <a:spcPct val="115000"/>
                        </a:lnSpc>
                        <a:spcBef>
                          <a:spcPts val="0"/>
                        </a:spcBef>
                        <a:spcAft>
                          <a:spcPts val="1000"/>
                        </a:spcAft>
                      </a:pPr>
                      <a:r>
                        <a:rPr lang="es-ES" sz="800">
                          <a:effectLst/>
                          <a:latin typeface="Calibri" panose="020F0502020204030204" pitchFamily="34" charset="0"/>
                          <a:ea typeface="Calibri" panose="020F0502020204030204" pitchFamily="34" charset="0"/>
                          <a:cs typeface="Times New Roman" panose="02020603050405020304" pitchFamily="18" charset="0"/>
                        </a:rPr>
                        <a:t>*días 24,25 y 31 de diciembre y días 1,5 y 6 de Enero</a:t>
                      </a:r>
                      <a:endParaRPr lang="es-ES_tradnl" sz="1100">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nchor="ctr">
                    <a:lnL w="12700" cmpd="sng">
                      <a:noFill/>
                    </a:lnL>
                    <a:lnR w="12700" cmpd="sng">
                      <a:noFill/>
                    </a:lnR>
                    <a:lnT w="19050" cap="flat" cmpd="sng" algn="ctr">
                      <a:noFill/>
                      <a:prstDash val="solid"/>
                    </a:lnT>
                    <a:lnB w="38100" cmpd="sng">
                      <a:noFill/>
                    </a:lnB>
                    <a:solidFill>
                      <a:schemeClr val="accent2"/>
                    </a:solidFill>
                  </a:tcPr>
                </a:tc>
                <a:tc>
                  <a:txBody>
                    <a:bodyPr/>
                    <a:lstStyle/>
                    <a:p>
                      <a:pPr marL="0" marR="0">
                        <a:lnSpc>
                          <a:spcPct val="115000"/>
                        </a:lnSpc>
                        <a:spcBef>
                          <a:spcPts val="0"/>
                        </a:spcBef>
                        <a:spcAft>
                          <a:spcPts val="1000"/>
                        </a:spcAft>
                      </a:pPr>
                      <a:r>
                        <a:rPr lang="es-ES" sz="2400" b="0" cap="none" spc="0">
                          <a:solidFill>
                            <a:schemeClr val="bg1"/>
                          </a:solidFill>
                          <a:effectLst/>
                        </a:rPr>
                        <a:t>Valor 2022</a:t>
                      </a:r>
                      <a:endParaRPr lang="es-ES_tradnl" sz="2400" b="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nchor="ctr">
                    <a:lnL w="12700" cmpd="sng">
                      <a:noFill/>
                    </a:lnL>
                    <a:lnR w="12700" cmpd="sng">
                      <a:noFill/>
                    </a:lnR>
                    <a:lnT w="19050" cap="flat" cmpd="sng" algn="ctr">
                      <a:noFill/>
                      <a:prstDash val="solid"/>
                    </a:lnT>
                    <a:lnB w="38100" cmpd="sng">
                      <a:noFill/>
                    </a:lnB>
                    <a:solidFill>
                      <a:schemeClr val="accent2"/>
                    </a:solidFill>
                  </a:tcPr>
                </a:tc>
                <a:tc>
                  <a:txBody>
                    <a:bodyPr/>
                    <a:lstStyle/>
                    <a:p>
                      <a:pPr marL="0" marR="0">
                        <a:lnSpc>
                          <a:spcPct val="115000"/>
                        </a:lnSpc>
                        <a:spcBef>
                          <a:spcPts val="0"/>
                        </a:spcBef>
                        <a:spcAft>
                          <a:spcPts val="1000"/>
                        </a:spcAft>
                      </a:pPr>
                      <a:r>
                        <a:rPr lang="es-ES" sz="2800" b="0" cap="none" spc="0">
                          <a:solidFill>
                            <a:schemeClr val="bg1"/>
                          </a:solidFill>
                          <a:effectLst/>
                        </a:rPr>
                        <a:t>Valor</a:t>
                      </a:r>
                      <a:r>
                        <a:rPr lang="es-ES" sz="2400" b="0" cap="none" spc="0">
                          <a:solidFill>
                            <a:schemeClr val="bg1"/>
                          </a:solidFill>
                          <a:effectLst/>
                        </a:rPr>
                        <a:t> 2023</a:t>
                      </a:r>
                      <a:endParaRPr lang="es-ES_tradnl" sz="2400" b="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nchor="ctr">
                    <a:lnL w="12700" cmpd="sng">
                      <a:noFill/>
                    </a:lnL>
                    <a:lnR w="12700" cmpd="sng">
                      <a:noFill/>
                    </a:lnR>
                    <a:lnT w="19050" cap="flat" cmpd="sng" algn="ctr">
                      <a:noFill/>
                      <a:prstDash val="solid"/>
                    </a:lnT>
                    <a:lnB w="38100" cmpd="sng">
                      <a:noFill/>
                    </a:lnB>
                    <a:solidFill>
                      <a:schemeClr val="accent2"/>
                    </a:solidFill>
                  </a:tcPr>
                </a:tc>
                <a:tc>
                  <a:txBody>
                    <a:bodyPr/>
                    <a:lstStyle/>
                    <a:p>
                      <a:pPr marL="0" marR="0">
                        <a:lnSpc>
                          <a:spcPct val="115000"/>
                        </a:lnSpc>
                        <a:spcBef>
                          <a:spcPts val="0"/>
                        </a:spcBef>
                        <a:spcAft>
                          <a:spcPts val="1000"/>
                        </a:spcAft>
                      </a:pPr>
                      <a:r>
                        <a:rPr lang="es-ES" sz="2400" b="0" cap="none" spc="0">
                          <a:solidFill>
                            <a:schemeClr val="bg1"/>
                          </a:solidFill>
                          <a:effectLst/>
                        </a:rPr>
                        <a:t>Valor 2024</a:t>
                      </a:r>
                      <a:endParaRPr lang="es-ES_tradnl" sz="2400" b="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nchor="ctr">
                    <a:lnL w="12700" cmpd="sng">
                      <a:noFill/>
                    </a:lnL>
                    <a:lnR w="12700" cmpd="sng">
                      <a:noFill/>
                    </a:lnR>
                    <a:lnT w="19050" cap="flat" cmpd="sng" algn="ctr">
                      <a:noFill/>
                      <a:prstDash val="solid"/>
                    </a:lnT>
                    <a:lnB w="38100" cmpd="sng">
                      <a:noFill/>
                    </a:lnB>
                    <a:solidFill>
                      <a:schemeClr val="accent2"/>
                    </a:solidFill>
                  </a:tcPr>
                </a:tc>
                <a:tc>
                  <a:txBody>
                    <a:bodyPr/>
                    <a:lstStyle/>
                    <a:p>
                      <a:pPr marL="0" marR="0">
                        <a:lnSpc>
                          <a:spcPct val="115000"/>
                        </a:lnSpc>
                        <a:spcBef>
                          <a:spcPts val="0"/>
                        </a:spcBef>
                        <a:spcAft>
                          <a:spcPts val="1000"/>
                        </a:spcAft>
                      </a:pPr>
                      <a:r>
                        <a:rPr lang="es-ES" sz="2400" b="0" cap="none" spc="0">
                          <a:solidFill>
                            <a:schemeClr val="bg1"/>
                          </a:solidFill>
                          <a:effectLst/>
                        </a:rPr>
                        <a:t>Valor 2025</a:t>
                      </a:r>
                      <a:endParaRPr lang="es-ES_tradnl" sz="2400" b="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nchor="ctr">
                    <a:lnL w="12700" cmpd="sng">
                      <a:noFill/>
                    </a:lnL>
                    <a:lnR w="12700" cmpd="sng">
                      <a:noFill/>
                    </a:lnR>
                    <a:lnT w="19050" cap="flat" cmpd="sng" algn="ctr">
                      <a:noFill/>
                      <a:prstDash val="solid"/>
                    </a:lnT>
                    <a:lnB w="38100" cmpd="sng">
                      <a:noFill/>
                    </a:lnB>
                    <a:solidFill>
                      <a:schemeClr val="accent2"/>
                    </a:solidFill>
                  </a:tcPr>
                </a:tc>
                <a:extLst>
                  <a:ext uri="{0D108BD9-81ED-4DB2-BD59-A6C34878D82A}">
                    <a16:rowId xmlns:a16="http://schemas.microsoft.com/office/drawing/2014/main" val="241770011"/>
                  </a:ext>
                </a:extLst>
              </a:tr>
              <a:tr h="624191">
                <a:tc>
                  <a:txBody>
                    <a:bodyPr/>
                    <a:lstStyle/>
                    <a:p>
                      <a:pPr marL="0" marR="0">
                        <a:lnSpc>
                          <a:spcPct val="115000"/>
                        </a:lnSpc>
                        <a:spcBef>
                          <a:spcPts val="0"/>
                        </a:spcBef>
                        <a:spcAft>
                          <a:spcPts val="1000"/>
                        </a:spcAft>
                      </a:pPr>
                      <a:r>
                        <a:rPr lang="es-ES" sz="800">
                          <a:effectLst/>
                          <a:latin typeface="Calibri" panose="020F0502020204030204" pitchFamily="34" charset="0"/>
                          <a:ea typeface="Calibri" panose="020F0502020204030204" pitchFamily="34" charset="0"/>
                          <a:cs typeface="Times New Roman" panose="02020603050405020304" pitchFamily="18" charset="0"/>
                        </a:rPr>
                        <a:t>*días 24,25 y 31 de diciembre y días 1,5 y 6 de Enero</a:t>
                      </a:r>
                      <a:endParaRPr lang="es-ES_tradnl" sz="1100">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404040"/>
                    </a:solidFill>
                  </a:tcPr>
                </a:tc>
                <a:tc>
                  <a:txBody>
                    <a:bodyPr/>
                    <a:lstStyle/>
                    <a:p>
                      <a:pPr marL="0" marR="0" algn="ctr">
                        <a:lnSpc>
                          <a:spcPct val="115000"/>
                        </a:lnSpc>
                        <a:spcBef>
                          <a:spcPts val="0"/>
                        </a:spcBef>
                        <a:spcAft>
                          <a:spcPts val="1000"/>
                        </a:spcAft>
                      </a:pPr>
                      <a:r>
                        <a:rPr lang="es-ES" sz="1600" cap="none" spc="0" dirty="0">
                          <a:solidFill>
                            <a:schemeClr val="bg1"/>
                          </a:solidFill>
                          <a:effectLst/>
                        </a:rPr>
                        <a:t>23,43</a:t>
                      </a:r>
                      <a:endParaRPr lang="es-ES_tradnl" sz="16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404040"/>
                    </a:solidFill>
                  </a:tcPr>
                </a:tc>
                <a:tc>
                  <a:txBody>
                    <a:bodyPr/>
                    <a:lstStyle/>
                    <a:p>
                      <a:pPr marL="0" marR="0" algn="ctr">
                        <a:lnSpc>
                          <a:spcPct val="115000"/>
                        </a:lnSpc>
                        <a:spcBef>
                          <a:spcPts val="0"/>
                        </a:spcBef>
                        <a:spcAft>
                          <a:spcPts val="1000"/>
                        </a:spcAft>
                      </a:pPr>
                      <a:r>
                        <a:rPr lang="es-ES" sz="1600" cap="none" spc="0" dirty="0">
                          <a:solidFill>
                            <a:schemeClr val="bg1"/>
                          </a:solidFill>
                          <a:effectLst/>
                        </a:rPr>
                        <a:t>26</a:t>
                      </a:r>
                      <a:endParaRPr lang="es-ES_tradnl" sz="16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404040"/>
                    </a:solidFill>
                  </a:tcPr>
                </a:tc>
                <a:tc>
                  <a:txBody>
                    <a:bodyPr/>
                    <a:lstStyle/>
                    <a:p>
                      <a:pPr marL="0" marR="0">
                        <a:lnSpc>
                          <a:spcPct val="115000"/>
                        </a:lnSpc>
                        <a:spcBef>
                          <a:spcPts val="0"/>
                        </a:spcBef>
                        <a:spcAft>
                          <a:spcPts val="1000"/>
                        </a:spcAft>
                      </a:pPr>
                      <a:r>
                        <a:rPr lang="es-ES" sz="1600" cap="none" spc="0">
                          <a:solidFill>
                            <a:schemeClr val="bg1"/>
                          </a:solidFill>
                          <a:effectLst/>
                        </a:rPr>
                        <a:t>27,07</a:t>
                      </a:r>
                      <a:endParaRPr lang="es-ES_tradnl" sz="16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404040"/>
                    </a:solidFill>
                  </a:tcPr>
                </a:tc>
                <a:tc>
                  <a:txBody>
                    <a:bodyPr/>
                    <a:lstStyle/>
                    <a:p>
                      <a:pPr marL="0" marR="0">
                        <a:lnSpc>
                          <a:spcPct val="115000"/>
                        </a:lnSpc>
                        <a:spcBef>
                          <a:spcPts val="0"/>
                        </a:spcBef>
                        <a:spcAft>
                          <a:spcPts val="1000"/>
                        </a:spcAft>
                      </a:pPr>
                      <a:r>
                        <a:rPr lang="es-ES" sz="1600" cap="none" spc="0">
                          <a:solidFill>
                            <a:schemeClr val="bg1"/>
                          </a:solidFill>
                          <a:effectLst/>
                        </a:rPr>
                        <a:t>Media limítrofes</a:t>
                      </a:r>
                      <a:endParaRPr lang="es-ES_tradnl" sz="16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2959050415"/>
                  </a:ext>
                </a:extLst>
              </a:tr>
              <a:tr h="624191">
                <a:tc>
                  <a:txBody>
                    <a:bodyPr/>
                    <a:lstStyle/>
                    <a:p>
                      <a:pPr marL="0" marR="0">
                        <a:lnSpc>
                          <a:spcPct val="115000"/>
                        </a:lnSpc>
                        <a:spcBef>
                          <a:spcPts val="0"/>
                        </a:spcBef>
                        <a:spcAft>
                          <a:spcPts val="1000"/>
                        </a:spcAft>
                      </a:pPr>
                      <a:r>
                        <a:rPr lang="es-ES" sz="800">
                          <a:effectLst/>
                          <a:latin typeface="Calibri" panose="020F0502020204030204" pitchFamily="34" charset="0"/>
                          <a:ea typeface="Calibri" panose="020F0502020204030204" pitchFamily="34" charset="0"/>
                          <a:cs typeface="Times New Roman" panose="02020603050405020304" pitchFamily="18" charset="0"/>
                        </a:rPr>
                        <a:t>*días 24,25 y 31 de diciembre y días 1,5 y 6 de Enero</a:t>
                      </a:r>
                      <a:endParaRPr lang="es-ES_tradnl" sz="1100">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marL="0" marR="0" algn="ctr">
                        <a:lnSpc>
                          <a:spcPct val="115000"/>
                        </a:lnSpc>
                        <a:spcBef>
                          <a:spcPts val="0"/>
                        </a:spcBef>
                        <a:spcAft>
                          <a:spcPts val="1000"/>
                        </a:spcAft>
                      </a:pPr>
                      <a:r>
                        <a:rPr lang="es-ES" sz="1600" cap="none" spc="0" dirty="0">
                          <a:solidFill>
                            <a:schemeClr val="bg1"/>
                          </a:solidFill>
                          <a:effectLst/>
                        </a:rPr>
                        <a:t>22,43</a:t>
                      </a:r>
                      <a:endParaRPr lang="es-ES_tradnl" sz="16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marL="0" marR="0" algn="ctr">
                        <a:lnSpc>
                          <a:spcPct val="115000"/>
                        </a:lnSpc>
                        <a:spcBef>
                          <a:spcPts val="0"/>
                        </a:spcBef>
                        <a:spcAft>
                          <a:spcPts val="1000"/>
                        </a:spcAft>
                      </a:pPr>
                      <a:r>
                        <a:rPr lang="es-ES" sz="1600" cap="none" spc="0" dirty="0">
                          <a:solidFill>
                            <a:schemeClr val="bg1"/>
                          </a:solidFill>
                          <a:effectLst/>
                        </a:rPr>
                        <a:t>25,5</a:t>
                      </a:r>
                      <a:endParaRPr lang="es-ES_tradnl" sz="16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marL="0" marR="0">
                        <a:lnSpc>
                          <a:spcPct val="115000"/>
                        </a:lnSpc>
                        <a:spcBef>
                          <a:spcPts val="0"/>
                        </a:spcBef>
                        <a:spcAft>
                          <a:spcPts val="1000"/>
                        </a:spcAft>
                      </a:pPr>
                      <a:r>
                        <a:rPr lang="es-ES" sz="1600" cap="none" spc="0">
                          <a:solidFill>
                            <a:schemeClr val="bg1"/>
                          </a:solidFill>
                          <a:effectLst/>
                        </a:rPr>
                        <a:t>27,07</a:t>
                      </a:r>
                      <a:endParaRPr lang="es-ES_tradnl" sz="16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marL="0" marR="0">
                        <a:lnSpc>
                          <a:spcPct val="115000"/>
                        </a:lnSpc>
                        <a:spcBef>
                          <a:spcPts val="0"/>
                        </a:spcBef>
                        <a:spcAft>
                          <a:spcPts val="1000"/>
                        </a:spcAft>
                      </a:pPr>
                      <a:r>
                        <a:rPr lang="es-ES" sz="1600" cap="none" spc="0">
                          <a:solidFill>
                            <a:schemeClr val="bg1"/>
                          </a:solidFill>
                          <a:effectLst/>
                        </a:rPr>
                        <a:t>Media limítrofes</a:t>
                      </a:r>
                      <a:endParaRPr lang="es-ES_tradnl" sz="16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3414120088"/>
                  </a:ext>
                </a:extLst>
              </a:tr>
              <a:tr h="624191">
                <a:tc>
                  <a:txBody>
                    <a:bodyPr/>
                    <a:lstStyle/>
                    <a:p>
                      <a:pPr marL="0" marR="0">
                        <a:lnSpc>
                          <a:spcPct val="115000"/>
                        </a:lnSpc>
                        <a:spcBef>
                          <a:spcPts val="0"/>
                        </a:spcBef>
                        <a:spcAft>
                          <a:spcPts val="1000"/>
                        </a:spcAft>
                      </a:pPr>
                      <a:r>
                        <a:rPr lang="es-ES" sz="800">
                          <a:effectLst/>
                          <a:latin typeface="Calibri" panose="020F0502020204030204" pitchFamily="34" charset="0"/>
                          <a:ea typeface="Calibri" panose="020F0502020204030204" pitchFamily="34" charset="0"/>
                          <a:cs typeface="Times New Roman" panose="02020603050405020304" pitchFamily="18" charset="0"/>
                        </a:rPr>
                        <a:t>*días 24,25 y 31 de diciembre y días 1,5 y 6 de Enero</a:t>
                      </a:r>
                      <a:endParaRPr lang="es-ES_tradnl" sz="1100">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marL="0" marR="0" algn="ctr">
                        <a:lnSpc>
                          <a:spcPct val="115000"/>
                        </a:lnSpc>
                        <a:spcBef>
                          <a:spcPts val="0"/>
                        </a:spcBef>
                        <a:spcAft>
                          <a:spcPts val="1000"/>
                        </a:spcAft>
                      </a:pPr>
                      <a:r>
                        <a:rPr lang="es-ES" sz="1600" cap="none" spc="0" dirty="0">
                          <a:solidFill>
                            <a:schemeClr val="bg1"/>
                          </a:solidFill>
                          <a:effectLst/>
                        </a:rPr>
                        <a:t>23,43</a:t>
                      </a:r>
                      <a:endParaRPr lang="es-ES_tradnl" sz="16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marL="0" marR="0" algn="ctr">
                        <a:lnSpc>
                          <a:spcPct val="115000"/>
                        </a:lnSpc>
                        <a:spcBef>
                          <a:spcPts val="0"/>
                        </a:spcBef>
                        <a:spcAft>
                          <a:spcPts val="1000"/>
                        </a:spcAft>
                      </a:pPr>
                      <a:r>
                        <a:rPr lang="es-ES" sz="1600" cap="none" spc="0" dirty="0">
                          <a:solidFill>
                            <a:schemeClr val="bg1"/>
                          </a:solidFill>
                          <a:effectLst/>
                        </a:rPr>
                        <a:t>26,5</a:t>
                      </a:r>
                      <a:endParaRPr lang="es-ES_tradnl" sz="16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marL="0" marR="0">
                        <a:lnSpc>
                          <a:spcPct val="115000"/>
                        </a:lnSpc>
                        <a:spcBef>
                          <a:spcPts val="0"/>
                        </a:spcBef>
                        <a:spcAft>
                          <a:spcPts val="1000"/>
                        </a:spcAft>
                      </a:pPr>
                      <a:r>
                        <a:rPr lang="es-ES" sz="1600" cap="none" spc="0">
                          <a:solidFill>
                            <a:schemeClr val="bg1"/>
                          </a:solidFill>
                          <a:effectLst/>
                        </a:rPr>
                        <a:t>28,45</a:t>
                      </a:r>
                      <a:endParaRPr lang="es-ES_tradnl" sz="16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marL="0" marR="0">
                        <a:lnSpc>
                          <a:spcPct val="115000"/>
                        </a:lnSpc>
                        <a:spcBef>
                          <a:spcPts val="0"/>
                        </a:spcBef>
                        <a:spcAft>
                          <a:spcPts val="1000"/>
                        </a:spcAft>
                      </a:pPr>
                      <a:r>
                        <a:rPr lang="es-ES" sz="1600" cap="none" spc="0">
                          <a:solidFill>
                            <a:schemeClr val="bg1"/>
                          </a:solidFill>
                          <a:effectLst/>
                        </a:rPr>
                        <a:t>Media limítrofes</a:t>
                      </a:r>
                      <a:endParaRPr lang="es-ES_tradnl" sz="16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1750357541"/>
                  </a:ext>
                </a:extLst>
              </a:tr>
              <a:tr h="624191">
                <a:tc>
                  <a:txBody>
                    <a:bodyPr/>
                    <a:lstStyle/>
                    <a:p>
                      <a:pPr marL="0" marR="0">
                        <a:lnSpc>
                          <a:spcPct val="115000"/>
                        </a:lnSpc>
                        <a:spcBef>
                          <a:spcPts val="0"/>
                        </a:spcBef>
                        <a:spcAft>
                          <a:spcPts val="1000"/>
                        </a:spcAft>
                      </a:pPr>
                      <a:r>
                        <a:rPr lang="es-ES" sz="800">
                          <a:effectLst/>
                          <a:latin typeface="Calibri" panose="020F0502020204030204" pitchFamily="34" charset="0"/>
                          <a:ea typeface="Calibri" panose="020F0502020204030204" pitchFamily="34" charset="0"/>
                          <a:cs typeface="Times New Roman" panose="02020603050405020304" pitchFamily="18" charset="0"/>
                        </a:rPr>
                        <a:t>*días 24,25 y 31 de diciembre y días 1,5 y 6 de Enero</a:t>
                      </a:r>
                      <a:endParaRPr lang="es-ES_tradnl" sz="1100">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marL="0" marR="0" algn="ctr">
                        <a:lnSpc>
                          <a:spcPct val="115000"/>
                        </a:lnSpc>
                        <a:spcBef>
                          <a:spcPts val="0"/>
                        </a:spcBef>
                        <a:spcAft>
                          <a:spcPts val="1000"/>
                        </a:spcAft>
                      </a:pPr>
                      <a:r>
                        <a:rPr lang="es-ES" sz="1600" cap="none" spc="0" dirty="0">
                          <a:solidFill>
                            <a:schemeClr val="bg1"/>
                          </a:solidFill>
                          <a:effectLst/>
                        </a:rPr>
                        <a:t>23,55</a:t>
                      </a:r>
                      <a:endParaRPr lang="es-ES_tradnl" sz="16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marL="0" marR="0" algn="ctr">
                        <a:lnSpc>
                          <a:spcPct val="115000"/>
                        </a:lnSpc>
                        <a:spcBef>
                          <a:spcPts val="0"/>
                        </a:spcBef>
                        <a:spcAft>
                          <a:spcPts val="1000"/>
                        </a:spcAft>
                      </a:pPr>
                      <a:r>
                        <a:rPr lang="es-ES" sz="1600" cap="none" spc="0" dirty="0">
                          <a:solidFill>
                            <a:schemeClr val="bg1"/>
                          </a:solidFill>
                          <a:effectLst/>
                        </a:rPr>
                        <a:t>26</a:t>
                      </a:r>
                      <a:endParaRPr lang="es-ES_tradnl" sz="16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marL="0" marR="0">
                        <a:lnSpc>
                          <a:spcPct val="115000"/>
                        </a:lnSpc>
                        <a:spcBef>
                          <a:spcPts val="0"/>
                        </a:spcBef>
                        <a:spcAft>
                          <a:spcPts val="1000"/>
                        </a:spcAft>
                      </a:pPr>
                      <a:r>
                        <a:rPr lang="es-ES" sz="1600" cap="none" spc="0">
                          <a:solidFill>
                            <a:schemeClr val="bg1"/>
                          </a:solidFill>
                          <a:effectLst/>
                        </a:rPr>
                        <a:t>28,45</a:t>
                      </a:r>
                      <a:endParaRPr lang="es-ES_tradnl" sz="16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marL="0" marR="0">
                        <a:lnSpc>
                          <a:spcPct val="115000"/>
                        </a:lnSpc>
                        <a:spcBef>
                          <a:spcPts val="0"/>
                        </a:spcBef>
                        <a:spcAft>
                          <a:spcPts val="1000"/>
                        </a:spcAft>
                      </a:pPr>
                      <a:r>
                        <a:rPr lang="es-ES" sz="1600" cap="none" spc="0">
                          <a:solidFill>
                            <a:schemeClr val="bg1"/>
                          </a:solidFill>
                          <a:effectLst/>
                        </a:rPr>
                        <a:t>Media limítrofes</a:t>
                      </a:r>
                      <a:endParaRPr lang="es-ES_tradnl" sz="16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430342916"/>
                  </a:ext>
                </a:extLst>
              </a:tr>
              <a:tr h="624191">
                <a:tc>
                  <a:txBody>
                    <a:bodyPr/>
                    <a:lstStyle/>
                    <a:p>
                      <a:pPr marL="0" marR="0">
                        <a:lnSpc>
                          <a:spcPct val="115000"/>
                        </a:lnSpc>
                        <a:spcBef>
                          <a:spcPts val="0"/>
                        </a:spcBef>
                        <a:spcAft>
                          <a:spcPts val="1000"/>
                        </a:spcAft>
                      </a:pPr>
                      <a:r>
                        <a:rPr lang="es-ES" sz="800">
                          <a:effectLst/>
                          <a:latin typeface="Calibri" panose="020F0502020204030204" pitchFamily="34" charset="0"/>
                          <a:ea typeface="Calibri" panose="020F0502020204030204" pitchFamily="34" charset="0"/>
                          <a:cs typeface="Times New Roman" panose="02020603050405020304" pitchFamily="18" charset="0"/>
                        </a:rPr>
                        <a:t>*días 24,25 y 31 de diciembre y días 1,5 y 6 de Enero</a:t>
                      </a:r>
                      <a:endParaRPr lang="es-ES_tradnl" sz="1100">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marL="0" marR="0" algn="ctr">
                        <a:lnSpc>
                          <a:spcPct val="115000"/>
                        </a:lnSpc>
                        <a:spcBef>
                          <a:spcPts val="0"/>
                        </a:spcBef>
                        <a:spcAft>
                          <a:spcPts val="1000"/>
                        </a:spcAft>
                      </a:pPr>
                      <a:r>
                        <a:rPr lang="es-ES" sz="1600" cap="none" spc="0" dirty="0">
                          <a:solidFill>
                            <a:schemeClr val="bg1"/>
                          </a:solidFill>
                          <a:effectLst/>
                        </a:rPr>
                        <a:t> </a:t>
                      </a:r>
                      <a:endParaRPr lang="es-ES_tradnl" sz="16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marL="0" marR="0" algn="ctr">
                        <a:lnSpc>
                          <a:spcPct val="115000"/>
                        </a:lnSpc>
                        <a:spcBef>
                          <a:spcPts val="0"/>
                        </a:spcBef>
                        <a:spcAft>
                          <a:spcPts val="1000"/>
                        </a:spcAft>
                      </a:pPr>
                      <a:r>
                        <a:rPr lang="es-ES" sz="1600" cap="none" spc="0" dirty="0">
                          <a:solidFill>
                            <a:schemeClr val="bg1"/>
                          </a:solidFill>
                          <a:effectLst/>
                        </a:rPr>
                        <a:t>35,85</a:t>
                      </a:r>
                      <a:endParaRPr lang="es-ES_tradnl" sz="16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marL="0" marR="0">
                        <a:lnSpc>
                          <a:spcPct val="115000"/>
                        </a:lnSpc>
                        <a:spcBef>
                          <a:spcPts val="0"/>
                        </a:spcBef>
                        <a:spcAft>
                          <a:spcPts val="1000"/>
                        </a:spcAft>
                      </a:pPr>
                      <a:r>
                        <a:rPr lang="es-ES" sz="1600" cap="none" spc="0">
                          <a:solidFill>
                            <a:schemeClr val="bg1"/>
                          </a:solidFill>
                          <a:effectLst/>
                        </a:rPr>
                        <a:t>43,71</a:t>
                      </a:r>
                      <a:endParaRPr lang="es-ES_tradnl" sz="16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tc>
                  <a:txBody>
                    <a:bodyPr/>
                    <a:lstStyle/>
                    <a:p>
                      <a:pPr marL="0" marR="0">
                        <a:lnSpc>
                          <a:spcPct val="115000"/>
                        </a:lnSpc>
                        <a:spcBef>
                          <a:spcPts val="0"/>
                        </a:spcBef>
                        <a:spcAft>
                          <a:spcPts val="1000"/>
                        </a:spcAft>
                      </a:pPr>
                      <a:r>
                        <a:rPr lang="es-ES" sz="1600" cap="none" spc="0">
                          <a:solidFill>
                            <a:schemeClr val="bg1"/>
                          </a:solidFill>
                          <a:effectLst/>
                        </a:rPr>
                        <a:t>Media limítrofes</a:t>
                      </a:r>
                      <a:endParaRPr lang="es-ES_tradnl" sz="16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1533554970"/>
                  </a:ext>
                </a:extLst>
              </a:tr>
              <a:tr h="624191">
                <a:tc>
                  <a:txBody>
                    <a:bodyPr/>
                    <a:lstStyle/>
                    <a:p>
                      <a:pPr marL="0" marR="0">
                        <a:lnSpc>
                          <a:spcPct val="115000"/>
                        </a:lnSpc>
                        <a:spcBef>
                          <a:spcPts val="0"/>
                        </a:spcBef>
                        <a:spcAft>
                          <a:spcPts val="1000"/>
                        </a:spcAft>
                      </a:pPr>
                      <a:r>
                        <a:rPr lang="es-ES" sz="800" dirty="0">
                          <a:effectLst/>
                          <a:latin typeface="Calibri" panose="020F0502020204030204" pitchFamily="34" charset="0"/>
                          <a:ea typeface="Calibri" panose="020F0502020204030204" pitchFamily="34" charset="0"/>
                          <a:cs typeface="Times New Roman" panose="02020603050405020304" pitchFamily="18" charset="0"/>
                        </a:rPr>
                        <a:t>*días 24,25 y 31 de diciembre y días 1,5 y 6 de Enero</a:t>
                      </a:r>
                      <a:endParaRPr lang="es-ES_tradnl"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marL="0" marR="0" algn="ctr">
                        <a:lnSpc>
                          <a:spcPct val="115000"/>
                        </a:lnSpc>
                        <a:spcBef>
                          <a:spcPts val="0"/>
                        </a:spcBef>
                        <a:spcAft>
                          <a:spcPts val="1000"/>
                        </a:spcAft>
                      </a:pPr>
                      <a:r>
                        <a:rPr lang="es-ES" sz="1600" cap="none" spc="0" dirty="0">
                          <a:solidFill>
                            <a:schemeClr val="bg1"/>
                          </a:solidFill>
                          <a:effectLst/>
                        </a:rPr>
                        <a:t>25,82</a:t>
                      </a:r>
                      <a:endParaRPr lang="es-ES_tradnl" sz="16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marL="0" marR="0" algn="ctr">
                        <a:lnSpc>
                          <a:spcPct val="115000"/>
                        </a:lnSpc>
                        <a:spcBef>
                          <a:spcPts val="0"/>
                        </a:spcBef>
                        <a:spcAft>
                          <a:spcPts val="1000"/>
                        </a:spcAft>
                      </a:pPr>
                      <a:r>
                        <a:rPr lang="es-ES" sz="1600" cap="none" spc="0" dirty="0">
                          <a:solidFill>
                            <a:schemeClr val="bg1"/>
                          </a:solidFill>
                          <a:effectLst/>
                        </a:rPr>
                        <a:t>35,85</a:t>
                      </a:r>
                      <a:endParaRPr lang="es-ES_tradnl" sz="16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marL="0" marR="0">
                        <a:lnSpc>
                          <a:spcPct val="115000"/>
                        </a:lnSpc>
                        <a:spcBef>
                          <a:spcPts val="0"/>
                        </a:spcBef>
                        <a:spcAft>
                          <a:spcPts val="1000"/>
                        </a:spcAft>
                      </a:pPr>
                      <a:r>
                        <a:rPr lang="es-ES" sz="1600" cap="none" spc="0">
                          <a:solidFill>
                            <a:schemeClr val="bg1"/>
                          </a:solidFill>
                          <a:effectLst/>
                        </a:rPr>
                        <a:t>43,71</a:t>
                      </a:r>
                      <a:endParaRPr lang="es-ES_tradnl" sz="160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marL="0" marR="0">
                        <a:lnSpc>
                          <a:spcPct val="115000"/>
                        </a:lnSpc>
                        <a:spcBef>
                          <a:spcPts val="0"/>
                        </a:spcBef>
                        <a:spcAft>
                          <a:spcPts val="1000"/>
                        </a:spcAft>
                      </a:pPr>
                      <a:r>
                        <a:rPr lang="es-ES" sz="1600" cap="none" spc="0" dirty="0">
                          <a:solidFill>
                            <a:schemeClr val="bg1"/>
                          </a:solidFill>
                          <a:effectLst/>
                        </a:rPr>
                        <a:t>Media limítrofes</a:t>
                      </a:r>
                      <a:endParaRPr lang="es-ES_tradnl" sz="160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24" marR="60824" marT="81099" marB="0">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2091367545"/>
                  </a:ext>
                </a:extLst>
              </a:tr>
            </a:tbl>
          </a:graphicData>
        </a:graphic>
      </p:graphicFrame>
      <p:sp>
        <p:nvSpPr>
          <p:cNvPr id="6" name="CuadroTexto 5">
            <a:extLst>
              <a:ext uri="{FF2B5EF4-FFF2-40B4-BE49-F238E27FC236}">
                <a16:creationId xmlns:a16="http://schemas.microsoft.com/office/drawing/2014/main" id="{B9F0B1E3-9C58-F2DD-78E7-F0D31162668D}"/>
              </a:ext>
            </a:extLst>
          </p:cNvPr>
          <p:cNvSpPr txBox="1"/>
          <p:nvPr/>
        </p:nvSpPr>
        <p:spPr>
          <a:xfrm>
            <a:off x="321399" y="6188564"/>
            <a:ext cx="6096000" cy="392159"/>
          </a:xfrm>
          <a:prstGeom prst="rect">
            <a:avLst/>
          </a:prstGeom>
          <a:noFill/>
        </p:spPr>
        <p:txBody>
          <a:bodyPr wrap="square">
            <a:spAutoFit/>
          </a:bodyPr>
          <a:lstStyle/>
          <a:p>
            <a:pPr marL="0" marR="0">
              <a:lnSpc>
                <a:spcPct val="115000"/>
              </a:lnSpc>
              <a:spcBef>
                <a:spcPts val="0"/>
              </a:spcBef>
              <a:spcAft>
                <a:spcPts val="10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*días 24,25 y 31 de diciembre y días 1,5 y 6 de Enero</a:t>
            </a:r>
            <a:endParaRPr lang="es-ES_tradnl"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1339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D58954F-C5AC-4BE0-811D-8DFE18E35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359E835-CE77-4DCC-8EC3-1924094D3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60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Texto&#10;&#10;Descripción generada automáticamente">
            <a:extLst>
              <a:ext uri="{FF2B5EF4-FFF2-40B4-BE49-F238E27FC236}">
                <a16:creationId xmlns:a16="http://schemas.microsoft.com/office/drawing/2014/main" id="{BC48C9E9-BA8B-FF33-52B5-A0E9464F17D8}"/>
              </a:ext>
            </a:extLst>
          </p:cNvPr>
          <p:cNvPicPr>
            <a:picLocks noChangeAspect="1"/>
          </p:cNvPicPr>
          <p:nvPr/>
        </p:nvPicPr>
        <p:blipFill rotWithShape="1">
          <a:blip r:embed="rId2"/>
          <a:srcRect l="27072" r="36600" b="-1"/>
          <a:stretch/>
        </p:blipFill>
        <p:spPr>
          <a:xfrm>
            <a:off x="8157374" y="10"/>
            <a:ext cx="4034626" cy="6857990"/>
          </a:xfrm>
          <a:prstGeom prst="rect">
            <a:avLst/>
          </a:prstGeom>
          <a:scene3d>
            <a:camera prst="orthographicFront"/>
            <a:lightRig rig="threePt" dir="t">
              <a:rot lat="0" lon="0" rev="2700000"/>
            </a:lightRig>
          </a:scene3d>
          <a:sp3d contourW="6350">
            <a:bevelT h="38100"/>
            <a:contourClr>
              <a:srgbClr val="C0C0C0"/>
            </a:contourClr>
          </a:sp3d>
        </p:spPr>
      </p:pic>
      <p:pic>
        <p:nvPicPr>
          <p:cNvPr id="22" name="Picture 21">
            <a:extLst>
              <a:ext uri="{FF2B5EF4-FFF2-40B4-BE49-F238E27FC236}">
                <a16:creationId xmlns:a16="http://schemas.microsoft.com/office/drawing/2014/main" id="{B03B59B5-123A-4DC5-87BD-6D3E22FA65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87628EC8-B585-21C5-E71A-09DF016A6199}"/>
              </a:ext>
            </a:extLst>
          </p:cNvPr>
          <p:cNvSpPr>
            <a:spLocks noGrp="1"/>
          </p:cNvSpPr>
          <p:nvPr>
            <p:ph type="title"/>
          </p:nvPr>
        </p:nvSpPr>
        <p:spPr>
          <a:xfrm>
            <a:off x="779497" y="215745"/>
            <a:ext cx="6672886" cy="1596177"/>
          </a:xfrm>
        </p:spPr>
        <p:txBody>
          <a:bodyPr>
            <a:normAutofit/>
          </a:bodyPr>
          <a:lstStyle/>
          <a:p>
            <a:r>
              <a:rPr lang="es-ES" sz="2500" b="1" dirty="0">
                <a:effectLst/>
                <a:latin typeface="Calibri" panose="020F0502020204030204" pitchFamily="34" charset="0"/>
                <a:ea typeface="Times New Roman" panose="02020603050405020304" pitchFamily="18" charset="0"/>
                <a:cs typeface="Times New Roman" panose="02020603050405020304" pitchFamily="18" charset="0"/>
              </a:rPr>
              <a:t>Exenciones voluntarias de guardia para mayores de 55 años con módulos voluntarios compensatorios. </a:t>
            </a:r>
            <a:br>
              <a:rPr lang="es-ES_tradnl" sz="2500" dirty="0">
                <a:effectLst/>
                <a:latin typeface="Calibri" panose="020F0502020204030204" pitchFamily="34" charset="0"/>
                <a:ea typeface="Times New Roman" panose="02020603050405020304" pitchFamily="18" charset="0"/>
                <a:cs typeface="Times New Roman" panose="02020603050405020304" pitchFamily="18" charset="0"/>
              </a:rPr>
            </a:br>
            <a:endParaRPr lang="es-ES_tradnl" sz="2500" dirty="0"/>
          </a:p>
        </p:txBody>
      </p:sp>
      <p:graphicFrame>
        <p:nvGraphicFramePr>
          <p:cNvPr id="24" name="CuadroTexto 6">
            <a:extLst>
              <a:ext uri="{FF2B5EF4-FFF2-40B4-BE49-F238E27FC236}">
                <a16:creationId xmlns:a16="http://schemas.microsoft.com/office/drawing/2014/main" id="{A005F30A-8A15-AE9C-CC48-317F248419F3}"/>
              </a:ext>
            </a:extLst>
          </p:cNvPr>
          <p:cNvGraphicFramePr/>
          <p:nvPr>
            <p:extLst>
              <p:ext uri="{D42A27DB-BD31-4B8C-83A1-F6EECF244321}">
                <p14:modId xmlns:p14="http://schemas.microsoft.com/office/powerpoint/2010/main" val="505981784"/>
              </p:ext>
            </p:extLst>
          </p:nvPr>
        </p:nvGraphicFramePr>
        <p:xfrm>
          <a:off x="174171" y="1317171"/>
          <a:ext cx="7412491" cy="55408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35938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C3B8C6B-63CA-4384-8059-2036BE52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Una persona con un paraguas en la calle&#10;&#10;Descripción generada automáticamente con confianza media">
            <a:extLst>
              <a:ext uri="{FF2B5EF4-FFF2-40B4-BE49-F238E27FC236}">
                <a16:creationId xmlns:a16="http://schemas.microsoft.com/office/drawing/2014/main" id="{76F8BAF1-AE06-E489-166D-B56128CFC886}"/>
              </a:ext>
            </a:extLst>
          </p:cNvPr>
          <p:cNvPicPr>
            <a:picLocks noChangeAspect="1"/>
          </p:cNvPicPr>
          <p:nvPr/>
        </p:nvPicPr>
        <p:blipFill rotWithShape="1">
          <a:blip r:embed="rId2"/>
          <a:srcRect l="40012" r="26976"/>
          <a:stretch/>
        </p:blipFill>
        <p:spPr>
          <a:xfrm>
            <a:off x="20" y="10"/>
            <a:ext cx="4024741" cy="6857990"/>
          </a:xfrm>
          <a:prstGeom prst="rect">
            <a:avLst/>
          </a:prstGeom>
          <a:scene3d>
            <a:camera prst="orthographicFront"/>
            <a:lightRig rig="threePt" dir="t">
              <a:rot lat="0" lon="0" rev="2700000"/>
            </a:lightRig>
          </a:scene3d>
          <a:sp3d contourW="6350">
            <a:bevelT h="38100"/>
            <a:contourClr>
              <a:srgbClr val="C0C0C0"/>
            </a:contourClr>
          </a:sp3d>
        </p:spPr>
      </p:pic>
      <p:sp>
        <p:nvSpPr>
          <p:cNvPr id="11" name="Rectangle 10">
            <a:extLst>
              <a:ext uri="{FF2B5EF4-FFF2-40B4-BE49-F238E27FC236}">
                <a16:creationId xmlns:a16="http://schemas.microsoft.com/office/drawing/2014/main" id="{C71B03AA-C0EB-4104-84F8-E1AB8BFBE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47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9C2B723-6C2F-49DE-A429-50BDFD1ADB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0EF740E3-42EF-B757-2241-24F9593F21B8}"/>
              </a:ext>
            </a:extLst>
          </p:cNvPr>
          <p:cNvSpPr>
            <a:spLocks noGrp="1"/>
          </p:cNvSpPr>
          <p:nvPr>
            <p:ph type="title"/>
          </p:nvPr>
        </p:nvSpPr>
        <p:spPr>
          <a:xfrm>
            <a:off x="4465050" y="618517"/>
            <a:ext cx="6672886" cy="1596177"/>
          </a:xfrm>
        </p:spPr>
        <p:txBody>
          <a:bodyPr>
            <a:normAutofit/>
          </a:bodyPr>
          <a:lstStyle/>
          <a:p>
            <a:r>
              <a:rPr lang="es-ES" sz="2500" b="1">
                <a:effectLst/>
                <a:latin typeface="Calibri" panose="020F0502020204030204" pitchFamily="34" charset="0"/>
                <a:ea typeface="Times New Roman" panose="02020603050405020304" pitchFamily="18" charset="0"/>
                <a:cs typeface="Times New Roman" panose="02020603050405020304" pitchFamily="18" charset="0"/>
              </a:rPr>
              <a:t>Jornada laboral del médico de acuerdo con el Estatuto Marco en Atención Hospitalaria y Atención Primaria.</a:t>
            </a:r>
            <a:br>
              <a:rPr lang="es-ES_tradnl" sz="2500">
                <a:effectLst/>
                <a:latin typeface="Calibri" panose="020F0502020204030204" pitchFamily="34" charset="0"/>
                <a:ea typeface="Times New Roman" panose="02020603050405020304" pitchFamily="18" charset="0"/>
                <a:cs typeface="Times New Roman" panose="02020603050405020304" pitchFamily="18" charset="0"/>
              </a:rPr>
            </a:br>
            <a:endParaRPr lang="es-ES_tradnl" sz="2500"/>
          </a:p>
        </p:txBody>
      </p:sp>
      <p:sp>
        <p:nvSpPr>
          <p:cNvPr id="3" name="Marcador de contenido 2">
            <a:extLst>
              <a:ext uri="{FF2B5EF4-FFF2-40B4-BE49-F238E27FC236}">
                <a16:creationId xmlns:a16="http://schemas.microsoft.com/office/drawing/2014/main" id="{26DAFE76-85FF-AC4E-A534-4642F60D0ECD}"/>
              </a:ext>
            </a:extLst>
          </p:cNvPr>
          <p:cNvSpPr>
            <a:spLocks noGrp="1"/>
          </p:cNvSpPr>
          <p:nvPr>
            <p:ph sz="quarter" idx="13"/>
          </p:nvPr>
        </p:nvSpPr>
        <p:spPr>
          <a:xfrm>
            <a:off x="4465048" y="2367092"/>
            <a:ext cx="6672887" cy="3424107"/>
          </a:xfrm>
        </p:spPr>
        <p:txBody>
          <a:bodyPr>
            <a:normAutofit/>
          </a:bodyPr>
          <a:lstStyle/>
          <a:p>
            <a:pPr>
              <a:lnSpc>
                <a:spcPct val="110000"/>
              </a:lnSpc>
            </a:pPr>
            <a:r>
              <a:rPr lang="es-ES" sz="1700" cap="none">
                <a:latin typeface="Calibri" panose="020F0502020204030204" pitchFamily="34" charset="0"/>
                <a:ea typeface="Calibri" panose="020F0502020204030204" pitchFamily="34" charset="0"/>
                <a:cs typeface="Times New Roman" panose="02020603050405020304" pitchFamily="18" charset="0"/>
              </a:rPr>
              <a:t>L</a:t>
            </a:r>
            <a:r>
              <a:rPr lang="es-ES" sz="1700" cap="none">
                <a:effectLst/>
                <a:latin typeface="Calibri" panose="020F0502020204030204" pitchFamily="34" charset="0"/>
                <a:ea typeface="Calibri" panose="020F0502020204030204" pitchFamily="34" charset="0"/>
                <a:cs typeface="Times New Roman" panose="02020603050405020304" pitchFamily="18" charset="0"/>
              </a:rPr>
              <a:t>a jornada laboral está establecida en normativa europea y nacional que es de obligado cumplimiento</a:t>
            </a:r>
            <a:r>
              <a:rPr lang="es-ES" sz="1700" cap="none">
                <a:latin typeface="Calibri" panose="020F0502020204030204" pitchFamily="34" charset="0"/>
                <a:ea typeface="Calibri" panose="020F0502020204030204" pitchFamily="34" charset="0"/>
                <a:cs typeface="Times New Roman" panose="02020603050405020304" pitchFamily="18" charset="0"/>
              </a:rPr>
              <a:t>.</a:t>
            </a:r>
          </a:p>
          <a:p>
            <a:pPr marL="0" marR="0">
              <a:lnSpc>
                <a:spcPct val="110000"/>
              </a:lnSpc>
              <a:spcBef>
                <a:spcPts val="0"/>
              </a:spcBef>
              <a:spcAft>
                <a:spcPts val="1000"/>
              </a:spcAft>
            </a:pPr>
            <a:r>
              <a:rPr lang="es-ES" sz="1700" cap="none">
                <a:latin typeface="Calibri" panose="020F0502020204030204" pitchFamily="34" charset="0"/>
                <a:ea typeface="Calibri" panose="020F0502020204030204" pitchFamily="34" charset="0"/>
                <a:cs typeface="Times New Roman" panose="02020603050405020304" pitchFamily="18" charset="0"/>
              </a:rPr>
              <a:t>E</a:t>
            </a:r>
            <a:r>
              <a:rPr lang="es-ES" sz="1700" cap="none">
                <a:effectLst/>
                <a:latin typeface="Calibri" panose="020F0502020204030204" pitchFamily="34" charset="0"/>
                <a:ea typeface="Calibri" panose="020F0502020204030204" pitchFamily="34" charset="0"/>
                <a:cs typeface="Times New Roman" panose="02020603050405020304" pitchFamily="18" charset="0"/>
              </a:rPr>
              <a:t>l descanso obligatorio tras jornadas de 24 horas se garantizará y     no llevará asociado débito de horas en    atención primaria cuando dichas jornadas se compensen con la acumulación de parte o la  totalidad de la consulta de otro médico del centro de salud que esté descansando tras la guardia. en atención hospitalaria, la compensación de esa jornada se realizará con actividades organizativas y científicas de interés</a:t>
            </a:r>
            <a:endParaRPr lang="es-ES_tradnl" sz="17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0000"/>
              </a:lnSpc>
              <a:spcBef>
                <a:spcPts val="0"/>
              </a:spcBef>
              <a:spcAft>
                <a:spcPts val="1000"/>
              </a:spcAft>
              <a:buNone/>
            </a:pPr>
            <a:r>
              <a:rPr lang="es-ES" sz="1700">
                <a:effectLst/>
                <a:latin typeface="Calibri" panose="020F0502020204030204" pitchFamily="34" charset="0"/>
                <a:ea typeface="Times New Roman" panose="02020603050405020304" pitchFamily="18" charset="0"/>
                <a:cs typeface="Times New Roman" panose="02020603050405020304" pitchFamily="18" charset="0"/>
              </a:rPr>
              <a:t> </a:t>
            </a:r>
            <a:endParaRPr lang="es-ES_tradnl" sz="17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0000"/>
              </a:lnSpc>
            </a:pPr>
            <a:endParaRPr lang="es-ES_tradnl" sz="1700" dirty="0"/>
          </a:p>
        </p:txBody>
      </p:sp>
    </p:spTree>
    <p:extLst>
      <p:ext uri="{BB962C8B-B14F-4D97-AF65-F5344CB8AC3E}">
        <p14:creationId xmlns:p14="http://schemas.microsoft.com/office/powerpoint/2010/main" val="3860097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Rectangle 39">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CB6B3EC-E91F-E6E9-E19B-4BBA33A228E8}"/>
              </a:ext>
            </a:extLst>
          </p:cNvPr>
          <p:cNvSpPr>
            <a:spLocks noGrp="1"/>
          </p:cNvSpPr>
          <p:nvPr>
            <p:ph type="title"/>
          </p:nvPr>
        </p:nvSpPr>
        <p:spPr>
          <a:xfrm>
            <a:off x="641074" y="1314450"/>
            <a:ext cx="2844002" cy="3680244"/>
          </a:xfrm>
        </p:spPr>
        <p:txBody>
          <a:bodyPr>
            <a:normAutofit/>
          </a:bodyPr>
          <a:lstStyle/>
          <a:p>
            <a:pPr marL="342900" marR="0" lvl="0" indent="-342900" algn="l">
              <a:spcBef>
                <a:spcPts val="0"/>
              </a:spcBef>
              <a:spcAft>
                <a:spcPts val="800"/>
              </a:spcAft>
            </a:pPr>
            <a:r>
              <a:rPr lang="es-ES" sz="3100" b="1">
                <a:effectLst/>
                <a:latin typeface="Calibri" panose="020F0502020204030204" pitchFamily="34" charset="0"/>
                <a:ea typeface="Times New Roman" panose="02020603050405020304" pitchFamily="18" charset="0"/>
                <a:cs typeface="Times New Roman" panose="02020603050405020304" pitchFamily="18" charset="0"/>
              </a:rPr>
              <a:t>Incentivación de las zonas y Plazas de Difícil Cobertura</a:t>
            </a:r>
            <a:br>
              <a:rPr lang="es-ES_tradnl" sz="3100">
                <a:effectLst/>
                <a:latin typeface="Calibri" panose="020F0502020204030204" pitchFamily="34" charset="0"/>
                <a:ea typeface="Times New Roman" panose="02020603050405020304" pitchFamily="18" charset="0"/>
                <a:cs typeface="Times New Roman" panose="02020603050405020304" pitchFamily="18" charset="0"/>
              </a:rPr>
            </a:br>
            <a:endParaRPr lang="es-ES_tradnl" sz="3100"/>
          </a:p>
        </p:txBody>
      </p:sp>
      <p:pic>
        <p:nvPicPr>
          <p:cNvPr id="42" name="Picture 41">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pic>
        <p:nvPicPr>
          <p:cNvPr id="44" name="Picture 43">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pic>
        <p:nvPicPr>
          <p:cNvPr id="5" name="Imagen 4">
            <a:extLst>
              <a:ext uri="{FF2B5EF4-FFF2-40B4-BE49-F238E27FC236}">
                <a16:creationId xmlns:a16="http://schemas.microsoft.com/office/drawing/2014/main" id="{58CA10B7-2409-F38B-901F-492CD6AC7EC6}"/>
              </a:ext>
            </a:extLst>
          </p:cNvPr>
          <p:cNvPicPr>
            <a:picLocks noChangeAspect="1"/>
          </p:cNvPicPr>
          <p:nvPr/>
        </p:nvPicPr>
        <p:blipFill>
          <a:blip r:embed="rId4"/>
          <a:stretch>
            <a:fillRect/>
          </a:stretch>
        </p:blipFill>
        <p:spPr>
          <a:xfrm>
            <a:off x="9943028" y="5802026"/>
            <a:ext cx="1548518" cy="749873"/>
          </a:xfrm>
          <a:prstGeom prst="rect">
            <a:avLst/>
          </a:prstGeom>
        </p:spPr>
      </p:pic>
      <p:graphicFrame>
        <p:nvGraphicFramePr>
          <p:cNvPr id="34" name="Marcador de contenido 2">
            <a:extLst>
              <a:ext uri="{FF2B5EF4-FFF2-40B4-BE49-F238E27FC236}">
                <a16:creationId xmlns:a16="http://schemas.microsoft.com/office/drawing/2014/main" id="{F356991D-EC5B-FB04-673A-7532C270DFA9}"/>
              </a:ext>
            </a:extLst>
          </p:cNvPr>
          <p:cNvGraphicFramePr>
            <a:graphicFrameLocks noGrp="1"/>
          </p:cNvGraphicFramePr>
          <p:nvPr>
            <p:ph sz="quarter" idx="13"/>
            <p:extLst>
              <p:ext uri="{D42A27DB-BD31-4B8C-83A1-F6EECF244321}">
                <p14:modId xmlns:p14="http://schemas.microsoft.com/office/powerpoint/2010/main" val="3857374820"/>
              </p:ext>
            </p:extLst>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62220189"/>
      </p:ext>
    </p:extLst>
  </p:cSld>
  <p:clrMapOvr>
    <a:masterClrMapping/>
  </p:clrMapOvr>
</p:sld>
</file>

<file path=ppt/theme/theme1.xml><?xml version="1.0" encoding="utf-8"?>
<a:theme xmlns:a="http://schemas.openxmlformats.org/drawingml/2006/main" name="Gota">
  <a:themeElements>
    <a:clrScheme name="Gota">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Got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ot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Gota</Template>
  <TotalTime>132</TotalTime>
  <Words>1004</Words>
  <Application>Microsoft Office PowerPoint</Application>
  <PresentationFormat>Panorámica</PresentationFormat>
  <Paragraphs>70</Paragraphs>
  <Slides>12</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12</vt:i4>
      </vt:variant>
    </vt:vector>
  </HeadingPairs>
  <TitlesOfParts>
    <vt:vector size="16" baseType="lpstr">
      <vt:lpstr>Arial</vt:lpstr>
      <vt:lpstr>Calibri</vt:lpstr>
      <vt:lpstr>Tw Cen MT</vt:lpstr>
      <vt:lpstr>Gota</vt:lpstr>
      <vt:lpstr>JORNADAS CESM</vt:lpstr>
      <vt:lpstr>CONVOCATORIA HUELGA SIMEX</vt:lpstr>
      <vt:lpstr>Reivindicaciones simex</vt:lpstr>
      <vt:lpstr>Reorganización de agendas y limitación de cupos. </vt:lpstr>
      <vt:lpstr>Abono de acumulaciones por cualquier motivo y desde el primer día. </vt:lpstr>
      <vt:lpstr>Incremento del precio de la hora de guardia/atención continuada </vt:lpstr>
      <vt:lpstr>Exenciones voluntarias de guardia para mayores de 55 años con módulos voluntarios compensatorios.  </vt:lpstr>
      <vt:lpstr>Jornada laboral del médico de acuerdo con el Estatuto Marco en Atención Hospitalaria y Atención Primaria. </vt:lpstr>
      <vt:lpstr>Incentivación de las zonas y Plazas de Difícil Cobertura </vt:lpstr>
      <vt:lpstr>Adecuación de plantillas en Atención Hospitalaria y Atención Primaria  </vt:lpstr>
      <vt:lpstr>Contrato para cobertura de guardias médicas, actuales contratos interinos por acumulación de tareas para cobertura de guardias médicas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JORNADAS CESM</dc:title>
  <dc:creator>Maria José Rodríguez Villalón</dc:creator>
  <cp:lastModifiedBy>Maria José Rodríguez Villalón</cp:lastModifiedBy>
  <cp:revision>3</cp:revision>
  <dcterms:created xsi:type="dcterms:W3CDTF">2023-05-05T07:38:54Z</dcterms:created>
  <dcterms:modified xsi:type="dcterms:W3CDTF">2023-05-05T10:42:15Z</dcterms:modified>
</cp:coreProperties>
</file>