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4" r:id="rId2"/>
    <p:sldId id="256" r:id="rId3"/>
    <p:sldId id="257" r:id="rId4"/>
    <p:sldId id="260" r:id="rId5"/>
    <p:sldId id="258" r:id="rId6"/>
    <p:sldId id="261" r:id="rId7"/>
    <p:sldId id="263" r:id="rId8"/>
    <p:sldId id="265" r:id="rId9"/>
    <p:sldId id="266" r:id="rId10"/>
    <p:sldId id="267" r:id="rId11"/>
    <p:sldId id="262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ándido Andión" initials="CA" lastIdx="2" clrIdx="0">
    <p:extLst>
      <p:ext uri="{19B8F6BF-5375-455C-9EA6-DF929625EA0E}">
        <p15:presenceInfo xmlns:p15="http://schemas.microsoft.com/office/powerpoint/2012/main" userId="dde8913173212a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6" autoAdjust="0"/>
    <p:restoredTop sz="93809" autoAdjust="0"/>
  </p:normalViewPr>
  <p:slideViewPr>
    <p:cSldViewPr snapToGrid="0">
      <p:cViewPr varScale="1">
        <p:scale>
          <a:sx n="60" d="100"/>
          <a:sy n="60" d="100"/>
        </p:scale>
        <p:origin x="28" y="48"/>
      </p:cViewPr>
      <p:guideLst/>
    </p:cSldViewPr>
  </p:slideViewPr>
  <p:outlineViewPr>
    <p:cViewPr>
      <p:scale>
        <a:sx n="33" d="100"/>
        <a:sy n="33" d="100"/>
      </p:scale>
      <p:origin x="0" y="-51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921F3-DF51-4C17-A5B7-E79EA96B871A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7278C-38E9-425A-AD6D-336B29BFCC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82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7278C-38E9-425A-AD6D-336B29BFCCF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46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21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1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60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77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688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78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11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876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314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15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5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25746-ACDA-4E71-A3E7-4E74D7253983}" type="datetimeFigureOut">
              <a:rPr lang="es-ES" smtClean="0"/>
              <a:t>05/05/2023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6F3EF98-B906-49CA-9E6D-3DA1D26A79E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42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BA70C-7B85-708B-C220-6E3C19C3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3D552B-A01F-6717-3900-AF327B9F6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5D61AE-5894-D919-E2BD-5A27C398D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74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091C974-0A8F-142A-5EFE-5864BEF8D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353"/>
            <a:ext cx="1774090" cy="61757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DFBAF56-0AF4-7E10-FB7A-97B64C705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6417"/>
            <a:ext cx="1774090" cy="73158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6A886B6-9F7F-BE92-AD1B-19C563A633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9419" y="215239"/>
            <a:ext cx="9603275" cy="160340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PENDIENTES DE CONSEGUIR</a:t>
            </a:r>
            <a:br>
              <a:rPr lang="es-ES" b="1" dirty="0"/>
            </a:br>
            <a:br>
              <a:rPr lang="es-ES" dirty="0">
                <a:solidFill>
                  <a:srgbClr val="FF0000"/>
                </a:solidFill>
              </a:rPr>
            </a:br>
            <a:br>
              <a:rPr lang="es-ES" sz="2000" dirty="0">
                <a:solidFill>
                  <a:srgbClr val="FF0000"/>
                </a:solidFill>
              </a:rPr>
            </a:b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5E8A50-C081-80DE-0A22-3AA0C801308F}"/>
              </a:ext>
            </a:extLst>
          </p:cNvPr>
          <p:cNvSpPr txBox="1"/>
          <p:nvPr/>
        </p:nvSpPr>
        <p:spPr>
          <a:xfrm>
            <a:off x="2124748" y="1010450"/>
            <a:ext cx="96032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</a:rPr>
              <a:t>RECUPERAR LOS 3 DÍAS DE LIBRE DISPOSICIÓN</a:t>
            </a:r>
          </a:p>
          <a:p>
            <a:r>
              <a:rPr lang="es-ES" b="1" dirty="0"/>
              <a:t>No se ha conseguido porque es de aplicación para todos los funcionarios de la Xunta y no solo del SERGAS.</a:t>
            </a:r>
          </a:p>
          <a:p>
            <a:r>
              <a:rPr lang="es-ES" b="1" dirty="0">
                <a:solidFill>
                  <a:srgbClr val="FF0000"/>
                </a:solidFill>
              </a:rPr>
              <a:t>TOPAR AGENDAS DE ATENCION PRIMARIA </a:t>
            </a:r>
          </a:p>
          <a:p>
            <a:r>
              <a:rPr lang="es-ES" b="1" dirty="0"/>
              <a:t>No se ha logrado limitar a 30 pacientes las agendas de MF y a 25 pacientes en </a:t>
            </a:r>
            <a:r>
              <a:rPr lang="es-ES" b="1" dirty="0" err="1"/>
              <a:t>Pediatria</a:t>
            </a:r>
            <a:r>
              <a:rPr lang="es-ES" b="1" dirty="0"/>
              <a:t>, aunque si admitieron que se van a plantear los 300 minutos en la jornada de 7 horas, lo que equivale a 10 minutos por paciente.</a:t>
            </a:r>
          </a:p>
          <a:p>
            <a:r>
              <a:rPr lang="es-ES" b="1" dirty="0">
                <a:solidFill>
                  <a:srgbClr val="FF0000"/>
                </a:solidFill>
              </a:rPr>
              <a:t>TUTOR DE RESIDENTES</a:t>
            </a:r>
          </a:p>
          <a:p>
            <a:r>
              <a:rPr lang="es-ES" b="1" dirty="0"/>
              <a:t>Queda pendiente, tanto en AP como Hospitalaria, la regulación, reconocimiento y remuneración del tutor de residentes.</a:t>
            </a:r>
          </a:p>
          <a:p>
            <a:r>
              <a:rPr lang="es-ES" b="1" dirty="0">
                <a:solidFill>
                  <a:srgbClr val="FF0000"/>
                </a:solidFill>
              </a:rPr>
              <a:t>CATALOGACION DE PUESTOS DE DIFICIL COBERTURA</a:t>
            </a:r>
          </a:p>
          <a:p>
            <a:r>
              <a:rPr lang="es-ES" dirty="0"/>
              <a:t>Tanto en Hospitales Comarcales, como en Centros de AP.</a:t>
            </a:r>
          </a:p>
          <a:p>
            <a:r>
              <a:rPr lang="es-ES" b="1" dirty="0">
                <a:solidFill>
                  <a:srgbClr val="FF0000"/>
                </a:solidFill>
              </a:rPr>
              <a:t>PLAN DE ORDENACION DE RRHH en AP</a:t>
            </a:r>
          </a:p>
          <a:p>
            <a:r>
              <a:rPr lang="es-ES" dirty="0"/>
              <a:t>En la MS celebrada al </a:t>
            </a:r>
            <a:r>
              <a:rPr lang="es-ES" dirty="0" err="1"/>
              <a:t>dia</a:t>
            </a:r>
            <a:r>
              <a:rPr lang="es-ES" dirty="0"/>
              <a:t> siguiente de acuerdos fin de HUELGA CESM (20-04-2023) se ha recogido gran parte de nuestra tabla reivindicativa sobre AP.  Dicho Plan será evaluado en 3 meses y se ha acordado con CESM Galicia su participación para dicha evaluación. </a:t>
            </a:r>
          </a:p>
          <a:p>
            <a:r>
              <a:rPr lang="es-ES" b="1" dirty="0">
                <a:solidFill>
                  <a:srgbClr val="FF0000"/>
                </a:solidFill>
              </a:rPr>
              <a:t>COMPLEMENTO DE ATENCION URGENTE</a:t>
            </a:r>
          </a:p>
          <a:p>
            <a:r>
              <a:rPr lang="es-ES" dirty="0"/>
              <a:t>Para facultativos de PAC y 061 quedó pendiente y logrado en MS del </a:t>
            </a:r>
            <a:r>
              <a:rPr lang="es-ES" dirty="0" err="1"/>
              <a:t>dia</a:t>
            </a:r>
            <a:r>
              <a:rPr lang="es-ES" dirty="0"/>
              <a:t> 20 el </a:t>
            </a:r>
            <a:r>
              <a:rPr lang="es-ES" dirty="0" err="1"/>
              <a:t>Compl</a:t>
            </a:r>
            <a:r>
              <a:rPr lang="es-ES" dirty="0"/>
              <a:t>. de Turnicidad.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8166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41B2937-7122-3B00-DC4A-98DEC5EA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30" y="507594"/>
            <a:ext cx="5819790" cy="168608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88575E-3BF8-93D7-ECEE-3139B7180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6868" y="1910693"/>
            <a:ext cx="8263052" cy="31693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2500" dirty="0">
                <a:latin typeface="Algerian" panose="04020705040A02060702" pitchFamily="82" charset="0"/>
              </a:rPr>
              <a:t>GRACIAS POR VUESTRA ATENCION</a:t>
            </a:r>
          </a:p>
          <a:p>
            <a:pPr marL="0" indent="0" algn="ctr">
              <a:buNone/>
            </a:pPr>
            <a:r>
              <a:rPr lang="es-ES" sz="2500" dirty="0">
                <a:latin typeface="Algerian" panose="04020705040A02060702" pitchFamily="82" charset="0"/>
              </a:rPr>
              <a:t>Y ESPEREMOS QUE LA NUEVA LEGISLATURA</a:t>
            </a:r>
          </a:p>
          <a:p>
            <a:pPr marL="0" indent="0" algn="ctr">
              <a:buNone/>
            </a:pPr>
            <a:r>
              <a:rPr lang="es-ES" sz="2500" dirty="0">
                <a:latin typeface="Algerian" panose="04020705040A02060702" pitchFamily="82" charset="0"/>
              </a:rPr>
              <a:t>RESULTE MAS </a:t>
            </a:r>
            <a:r>
              <a:rPr lang="es-ES" sz="2500" dirty="0" err="1">
                <a:latin typeface="Algerian" panose="04020705040A02060702" pitchFamily="82" charset="0"/>
              </a:rPr>
              <a:t>PrOVECHOSA</a:t>
            </a:r>
            <a:r>
              <a:rPr lang="es-ES" sz="2500" dirty="0">
                <a:latin typeface="Algerian" panose="04020705040A02060702" pitchFamily="82" charset="0"/>
              </a:rPr>
              <a:t> PARA LOS FACULTATIVOS </a:t>
            </a:r>
          </a:p>
          <a:p>
            <a:pPr marL="0" indent="0" algn="ctr">
              <a:buNone/>
            </a:pPr>
            <a:r>
              <a:rPr lang="es-ES" sz="2500" dirty="0">
                <a:latin typeface="Algerian" panose="04020705040A02060702" pitchFamily="82" charset="0"/>
              </a:rPr>
              <a:t>Y QUE CESM AGLUTINE A TODAS LAS CCAA.</a:t>
            </a:r>
          </a:p>
          <a:p>
            <a:pPr marL="0" indent="0">
              <a:buNone/>
            </a:pP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73BA0E-4812-C1C3-7743-6AEFD4354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7201" y="5659120"/>
            <a:ext cx="4353322" cy="393991"/>
          </a:xfrm>
        </p:spPr>
        <p:txBody>
          <a:bodyPr>
            <a:normAutofit/>
          </a:bodyPr>
          <a:lstStyle/>
          <a:p>
            <a:r>
              <a:rPr lang="es-ES" sz="1200" dirty="0"/>
              <a:t>Jornadas Sindicales CESM / Mallorca Mayo 2023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11AA3B-3061-DEE9-2062-8B5CCC733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353"/>
            <a:ext cx="1774090" cy="6175783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B0F15F04-FF63-DB8C-E52E-8F0E98EDF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0737" y="2077880"/>
            <a:ext cx="2699607" cy="646331"/>
          </a:xfrm>
        </p:spPr>
        <p:txBody>
          <a:bodyPr/>
          <a:lstStyle/>
          <a:p>
            <a:r>
              <a:rPr lang="es-ES" dirty="0"/>
              <a:t>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AFFC46A-D648-F736-8439-E7134013EA5B}"/>
              </a:ext>
            </a:extLst>
          </p:cNvPr>
          <p:cNvSpPr txBox="1"/>
          <p:nvPr/>
        </p:nvSpPr>
        <p:spPr>
          <a:xfrm>
            <a:off x="8760460" y="6211669"/>
            <a:ext cx="6101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Jornadas Sindicales </a:t>
            </a: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CESM</a:t>
            </a:r>
            <a:b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800" dirty="0">
                <a:solidFill>
                  <a:schemeClr val="bg1"/>
                </a:solidFill>
              </a:rPr>
              <a:t>Mallorca, 4,5 y 6 Mayo 2023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915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97B0B-3D17-DEF4-9EFC-38F2F214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561" y="157599"/>
            <a:ext cx="8759329" cy="1049235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   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CCD05E-3A25-2CB3-3C47-1AB3CDE95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4090" cy="61757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D60A55-C48C-9601-26A6-FDD4BB928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" y="6129266"/>
            <a:ext cx="1774090" cy="7287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A237296-C163-CF88-2BFF-398A3A15DEBF}"/>
              </a:ext>
            </a:extLst>
          </p:cNvPr>
          <p:cNvSpPr txBox="1"/>
          <p:nvPr/>
        </p:nvSpPr>
        <p:spPr>
          <a:xfrm>
            <a:off x="9375210" y="6278189"/>
            <a:ext cx="35153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j-ea"/>
                <a:cs typeface="+mj-cs"/>
              </a:rPr>
              <a:t>Jornadas Sindicales </a:t>
            </a:r>
            <a:r>
              <a:rPr kumimoji="0" lang="es-ES" sz="11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j-ea"/>
                <a:cs typeface="+mj-cs"/>
              </a:rPr>
              <a:t>CESM</a:t>
            </a:r>
            <a:br>
              <a:rPr kumimoji="0" lang="es-ES" sz="11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es-ES" sz="11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Mallorca, 4,5 y 6 Mayo 2023</a:t>
            </a:r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B08A596-27C1-723B-6CA3-8901BACB0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96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1D8BD-100D-8813-A3AA-A833607CD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3360" y="6129266"/>
            <a:ext cx="2621280" cy="518672"/>
          </a:xfrm>
        </p:spPr>
        <p:txBody>
          <a:bodyPr>
            <a:normAutofit/>
          </a:bodyPr>
          <a:lstStyle/>
          <a:p>
            <a:pPr algn="ctr"/>
            <a:r>
              <a:rPr lang="es-ES" sz="11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Jornadas Sindicales </a:t>
            </a:r>
            <a:r>
              <a:rPr lang="es-E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CESM</a:t>
            </a:r>
            <a:br>
              <a:rPr lang="es-E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100" dirty="0">
                <a:solidFill>
                  <a:schemeClr val="bg1"/>
                </a:solidFill>
              </a:rPr>
              <a:t>Mallorca, 4,5 y 6 Mayo 2023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CABF76-3337-E587-2AF4-F99CC7EC2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960" y="294640"/>
            <a:ext cx="8286750" cy="5669280"/>
          </a:xfrm>
        </p:spPr>
        <p:txBody>
          <a:bodyPr>
            <a:normAutofit/>
          </a:bodyPr>
          <a:lstStyle/>
          <a:p>
            <a:pPr algn="ctr"/>
            <a:endParaRPr lang="es-ES" sz="4000" dirty="0"/>
          </a:p>
          <a:p>
            <a:pPr algn="ctr"/>
            <a:r>
              <a:rPr lang="es-ES" sz="4000" dirty="0"/>
              <a:t>Informe CESM Galicia</a:t>
            </a:r>
          </a:p>
          <a:p>
            <a:pPr algn="ctr"/>
            <a:r>
              <a:rPr lang="es-ES" sz="3200" dirty="0"/>
              <a:t>Antecedentes</a:t>
            </a:r>
          </a:p>
          <a:p>
            <a:pPr algn="ctr"/>
            <a:r>
              <a:rPr lang="es-ES" sz="3200" dirty="0"/>
              <a:t> Acuerdos 19 de Abril 2023</a:t>
            </a:r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Mesa Sectorial del 20 de Abril</a:t>
            </a:r>
          </a:p>
          <a:p>
            <a:pPr algn="ctr"/>
            <a:r>
              <a:rPr lang="es-ES" sz="3200" cap="none"/>
              <a:t>(Se </a:t>
            </a:r>
            <a:r>
              <a:rPr lang="es-ES" sz="3200" cap="none" dirty="0"/>
              <a:t>adjunta copia de informe </a:t>
            </a:r>
            <a:r>
              <a:rPr lang="es-ES" sz="3200" cap="none"/>
              <a:t>a cada SM)</a:t>
            </a:r>
            <a:endParaRPr lang="es-ES" sz="3200" cap="none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B3E990AA-EB96-7C10-C84E-BB366C65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0"/>
            <a:ext cx="1772920" cy="61800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114AAD-C5BA-20EC-39E6-C3284A0F8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" y="6129266"/>
            <a:ext cx="1774090" cy="72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CC485-AB4E-1DE7-A4E0-2CB104E53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0"/>
            <a:ext cx="10515600" cy="132143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 previos </a:t>
            </a:r>
            <a:b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 Huelga de Abril 2023 </a:t>
            </a:r>
            <a:b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CESM Galicia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AC1B6A1-D45C-EC80-B308-286BBEA2A8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50800"/>
            <a:ext cx="1772920" cy="6180066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D802D6-C897-0722-6BE9-CAE5A07D7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5040" y="2032000"/>
            <a:ext cx="8884864" cy="4097266"/>
          </a:xfrm>
        </p:spPr>
        <p:txBody>
          <a:bodyPr>
            <a:normAutofit fontScale="25000" lnSpcReduction="20000"/>
          </a:bodyPr>
          <a:lstStyle/>
          <a:p>
            <a:r>
              <a:rPr lang="es-ES" sz="8000" dirty="0"/>
              <a:t>A las Elecciones SERGAS del 23 mayo 2019 tuvimos que presentarnos en solitario porque, a última hora, nuestro socio (OMEGA) rompió la Coalición y se presentó en solitario.  Aparte del juego sucio, hizo un mal cálculo y no logro alcanzar la Mesa Sectorial (MS), con lo que los facultativos quedaron sin representantes en MS al no lograrlo tampoco CESM Galicia.</a:t>
            </a:r>
          </a:p>
          <a:p>
            <a:r>
              <a:rPr lang="es-ES" sz="8000" dirty="0"/>
              <a:t>Como consecuencia de lo anterior, durante la legislatura 2019-2023 muy poco fue lo que se logró y la falta de representación profesional de los facultativos en MS nos dejó en segundo plano.. Del Programa de CESM-Galicia (ver diapositiva 3) quedo casi todo sin lograrse. Por lo que ahora, tras varios intentos previos y a final de legislatura, CESM Galicia se plantó en solitario y con tiempo para negociar, una Huelga Indefinida para el 11 de abril, si no se aceptaba el diálogo y las propuestas fuera de la MS (ver diapositiva 4).</a:t>
            </a:r>
          </a:p>
          <a:p>
            <a:endParaRPr lang="es-ES" dirty="0"/>
          </a:p>
          <a:p>
            <a:endParaRPr lang="es-ES" dirty="0"/>
          </a:p>
          <a:p>
            <a:pPr lvl="6"/>
            <a:endParaRPr lang="es-ES" sz="3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0ABA2D-F70F-9F68-C982-99D03212F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8594"/>
            <a:ext cx="1774090" cy="73158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0F8DF00-E548-AA3C-9220-2F383471BE56}"/>
              </a:ext>
            </a:extLst>
          </p:cNvPr>
          <p:cNvSpPr txBox="1"/>
          <p:nvPr/>
        </p:nvSpPr>
        <p:spPr>
          <a:xfrm>
            <a:off x="7134860" y="6380845"/>
            <a:ext cx="476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</a:rPr>
              <a:t>Informe CESM Galicia / Mallorca, mayo 2023</a:t>
            </a:r>
          </a:p>
        </p:txBody>
      </p:sp>
    </p:spTree>
    <p:extLst>
      <p:ext uri="{BB962C8B-B14F-4D97-AF65-F5344CB8AC3E}">
        <p14:creationId xmlns:p14="http://schemas.microsoft.com/office/powerpoint/2010/main" val="408670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97B0B-3D17-DEF4-9EFC-38F2F214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60" y="885825"/>
            <a:ext cx="5021717" cy="866818"/>
          </a:xfrm>
        </p:spPr>
        <p:txBody>
          <a:bodyPr>
            <a:normAutofit fontScale="90000"/>
          </a:bodyPr>
          <a:lstStyle/>
          <a:p>
            <a:r>
              <a:rPr lang="es-ES" dirty="0"/>
              <a:t>RESUMEN DEL Programa electoral 2019-2023 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21322AE-68B9-5893-F294-B4ECF8E904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4592" y="0"/>
            <a:ext cx="4484448" cy="6099703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F1B4DA-BD68-0EEE-5666-917B1120C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835254" cy="3954832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Como puede verse es prácticamente similar a las reivindicaciones contenidas en la convocatoria de huelga del 11-04-23.</a:t>
            </a:r>
          </a:p>
          <a:p>
            <a:r>
              <a:rPr lang="es-ES" dirty="0"/>
              <a:t>Durante toda la legislatura poco o nada se ha conseguido en esos cuatro años.</a:t>
            </a:r>
          </a:p>
          <a:p>
            <a:r>
              <a:rPr lang="es-ES" dirty="0"/>
              <a:t>Con la Huelga de CESM Galicia, en solo 9 días de huelga, se logró una gran parte de las reivindicaciones y al día siguiente de nuestra firma de fin de huelga, las OOSS en Mesa Sectorial lograron lo que en toda la legislatura no habían conseguido arrancarle al SERGAS.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0F7B7A-B31B-26B2-A8BA-984A6B8CC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74090" cy="61757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8425C4-92FF-B9E1-329D-DA2CBE977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9703"/>
            <a:ext cx="1774090" cy="7315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921C121-A6BA-E42D-78B5-5A53E52D5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996" y="6236874"/>
            <a:ext cx="2139881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12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858A0D5-B016-8677-A49C-81E4507CD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953" y="275236"/>
            <a:ext cx="9605635" cy="1059305"/>
          </a:xfrm>
        </p:spPr>
        <p:txBody>
          <a:bodyPr/>
          <a:lstStyle/>
          <a:p>
            <a:pPr algn="ctr"/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HUELGA DE CESM Galicia – abril 2023</a:t>
            </a:r>
            <a:br>
              <a:rPr lang="es-ES" dirty="0"/>
            </a:br>
            <a:r>
              <a:rPr lang="es-ES" dirty="0"/>
              <a:t>   </a:t>
            </a:r>
            <a:r>
              <a:rPr lang="es-ES" cap="none" dirty="0"/>
              <a:t> Puntos Básicos a negociar</a:t>
            </a:r>
            <a:endParaRPr lang="es-ES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B6AEBDE1-61A2-2A0E-25D1-8199DA88F3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514" y="1505352"/>
            <a:ext cx="4989462" cy="4474310"/>
          </a:xfr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F711544-5765-1374-57FD-6620ACA95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3675" y="1811444"/>
            <a:ext cx="4810523" cy="4158440"/>
          </a:xfrm>
        </p:spPr>
        <p:txBody>
          <a:bodyPr>
            <a:noAutofit/>
          </a:bodyPr>
          <a:lstStyle/>
          <a:p>
            <a:r>
              <a:rPr lang="es-ES" sz="2800" dirty="0"/>
              <a:t>Aunque para los temas a negociar existían carteles específicos, tanto para Atención Primaria como para At. Hospitalaria y en ellos se incluía al Personal Facultativo en Formación, estos eran los puntos básicos.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C65B93-616B-7C03-79B2-CCEE8FF75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74090" cy="617578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439FA31-E627-A03E-D980-560EA968F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175783"/>
            <a:ext cx="1774090" cy="5988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B0D81CA-0E51-B625-F2A5-13F697ACE4CE}"/>
              </a:ext>
            </a:extLst>
          </p:cNvPr>
          <p:cNvSpPr txBox="1"/>
          <p:nvPr/>
        </p:nvSpPr>
        <p:spPr>
          <a:xfrm>
            <a:off x="8981440" y="6152017"/>
            <a:ext cx="309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Jornadas Sindicales </a:t>
            </a: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CESM</a:t>
            </a:r>
            <a:b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800" dirty="0">
                <a:solidFill>
                  <a:schemeClr val="bg1"/>
                </a:solidFill>
              </a:rPr>
              <a:t>Mallorca, 4,5 y 6 Mayo 2023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8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287BC-0692-8CF1-03F1-6D666A82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04889"/>
            <a:ext cx="9662160" cy="1059305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La RESPUESTA a nuestra convocatoria:</a:t>
            </a:r>
            <a:br>
              <a:rPr lang="es-ES" dirty="0"/>
            </a:br>
            <a:r>
              <a:rPr lang="es-ES" sz="3100" cap="none" dirty="0">
                <a:solidFill>
                  <a:srgbClr val="FF0000"/>
                </a:solidFill>
              </a:rPr>
              <a:t>Excelente en toda Galicia</a:t>
            </a:r>
            <a:br>
              <a:rPr lang="es-ES" sz="3100" cap="none" dirty="0">
                <a:solidFill>
                  <a:srgbClr val="FF0000"/>
                </a:solidFill>
              </a:rPr>
            </a:br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E5F80F4F-8F08-8F50-0196-112AB467C0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84" y="2035753"/>
            <a:ext cx="8474521" cy="393703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429BAA-BE6A-8F19-73AF-846C5D738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74090" cy="6175783"/>
          </a:xfrm>
          <a:prstGeom prst="rect">
            <a:avLst/>
          </a:prstGeom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CD682E77-FEFA-2E16-B787-AB187123D0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734138-B1A7-F024-A8ED-A09E6B9F1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6417"/>
            <a:ext cx="1774090" cy="73158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DC1C57-045C-F98F-068F-5D240FBF0D8C}"/>
              </a:ext>
            </a:extLst>
          </p:cNvPr>
          <p:cNvSpPr txBox="1"/>
          <p:nvPr/>
        </p:nvSpPr>
        <p:spPr>
          <a:xfrm>
            <a:off x="8948150" y="6144343"/>
            <a:ext cx="3373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Jornadas Sindicales CESM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Mallorca, 4,5 y 6 Mayo 2023</a:t>
            </a:r>
          </a:p>
        </p:txBody>
      </p:sp>
    </p:spTree>
    <p:extLst>
      <p:ext uri="{BB962C8B-B14F-4D97-AF65-F5344CB8AC3E}">
        <p14:creationId xmlns:p14="http://schemas.microsoft.com/office/powerpoint/2010/main" val="2815075070"/>
      </p:ext>
    </p:extLst>
  </p:cSld>
  <p:clrMapOvr>
    <a:masterClrMapping/>
  </p:clrMapOvr>
  <p:transition spd="slow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C7F90-8B64-F57F-1689-75CA3EBA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050" y="74229"/>
            <a:ext cx="8692654" cy="501775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Reivindicaciones conseguidas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79B0C-5A1C-ACFD-BCAF-29984EB4B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25" y="576004"/>
            <a:ext cx="8791575" cy="559977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SUBIDA PRECIO DE GUARDIA PRESENCIAL Y LOCALIZADA:</a:t>
            </a:r>
          </a:p>
          <a:p>
            <a:r>
              <a:rPr lang="es-ES" dirty="0"/>
              <a:t>Guardia laborable (presencial de 17 </a:t>
            </a:r>
            <a:r>
              <a:rPr lang="es-ES" dirty="0" err="1"/>
              <a:t>hrs</a:t>
            </a:r>
            <a:r>
              <a:rPr lang="es-ES" dirty="0"/>
              <a:t>) : 476 €</a:t>
            </a:r>
          </a:p>
          <a:p>
            <a:r>
              <a:rPr lang="es-ES" dirty="0"/>
              <a:t>Guardia festivo (presencial 24 </a:t>
            </a:r>
            <a:r>
              <a:rPr lang="es-ES" dirty="0" err="1"/>
              <a:t>hrs</a:t>
            </a:r>
            <a:r>
              <a:rPr lang="es-ES" dirty="0"/>
              <a:t>) :  720 €</a:t>
            </a:r>
          </a:p>
          <a:p>
            <a:r>
              <a:rPr lang="es-ES" dirty="0"/>
              <a:t>Guardia laborable de 17 </a:t>
            </a:r>
            <a:r>
              <a:rPr lang="es-ES" dirty="0" err="1"/>
              <a:t>hrs</a:t>
            </a:r>
            <a:r>
              <a:rPr lang="es-ES" dirty="0"/>
              <a:t> (localizada) : 238 €</a:t>
            </a:r>
          </a:p>
          <a:p>
            <a:r>
              <a:rPr lang="es-ES" dirty="0"/>
              <a:t>Guardia festivo de 24 </a:t>
            </a:r>
            <a:r>
              <a:rPr lang="es-ES" dirty="0" err="1"/>
              <a:t>hrs</a:t>
            </a:r>
            <a:r>
              <a:rPr lang="es-ES" dirty="0"/>
              <a:t> (localizada) : 360 €</a:t>
            </a:r>
          </a:p>
          <a:p>
            <a:r>
              <a:rPr lang="es-ES" dirty="0"/>
              <a:t>A partir de la 5ª guardia presencial inclusive (festivos: 888 € / laborables: 629 €) </a:t>
            </a:r>
          </a:p>
          <a:p>
            <a:r>
              <a:rPr lang="es-ES" b="1" dirty="0">
                <a:solidFill>
                  <a:srgbClr val="FF0000"/>
                </a:solidFill>
              </a:rPr>
              <a:t>JORNADA DE 35 HRS:</a:t>
            </a:r>
          </a:p>
          <a:p>
            <a:r>
              <a:rPr lang="es-ES" dirty="0"/>
              <a:t>Para el personal facultativo que realice su trabajo ordinario en sábados por la mañana, se le abonará un módulo adicional a precio de hora de guardia (tanto en At. Primaria como en Hospitalaria).</a:t>
            </a:r>
          </a:p>
          <a:p>
            <a:r>
              <a:rPr lang="es-ES" dirty="0"/>
              <a:t>NOTA:  Gracias a la negociación de MS del 20-04-23, los profesionales del SERGAS se beneficiarán de la reducción laboral progresiva desde julio 2023 hasta el recorte a jornada de 35 </a:t>
            </a:r>
            <a:r>
              <a:rPr lang="es-ES" dirty="0" err="1"/>
              <a:t>hrs</a:t>
            </a:r>
            <a:r>
              <a:rPr lang="es-ES" dirty="0"/>
              <a:t>/s en 2025.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D03C21-FA6C-985E-CC1C-4F91F9B8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4090" cy="61757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22ABA6-EAC0-8CA0-D9D2-7CB0FBCCB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5783"/>
            <a:ext cx="1774090" cy="73158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7BFDCAC-C1DD-4C5D-B500-F7B3DDC2F18A}"/>
              </a:ext>
            </a:extLst>
          </p:cNvPr>
          <p:cNvSpPr txBox="1"/>
          <p:nvPr/>
        </p:nvSpPr>
        <p:spPr>
          <a:xfrm>
            <a:off x="8882380" y="6211669"/>
            <a:ext cx="3309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Jornadas Sindicales CESM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Mallorca, 4,5 y 6 Mayo 2023</a:t>
            </a:r>
          </a:p>
        </p:txBody>
      </p:sp>
    </p:spTree>
    <p:extLst>
      <p:ext uri="{BB962C8B-B14F-4D97-AF65-F5344CB8AC3E}">
        <p14:creationId xmlns:p14="http://schemas.microsoft.com/office/powerpoint/2010/main" val="8150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02D593-3D0A-3586-3274-ACD43891BE57}"/>
              </a:ext>
            </a:extLst>
          </p:cNvPr>
          <p:cNvSpPr txBox="1"/>
          <p:nvPr/>
        </p:nvSpPr>
        <p:spPr>
          <a:xfrm>
            <a:off x="1950720" y="140454"/>
            <a:ext cx="988314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REIVINDICACIONES CONSEGUIDAS</a:t>
            </a:r>
          </a:p>
          <a:p>
            <a:endParaRPr lang="es-ES" sz="2000" b="1" dirty="0">
              <a:solidFill>
                <a:srgbClr val="FF0000"/>
              </a:solidFill>
            </a:endParaRPr>
          </a:p>
          <a:p>
            <a:r>
              <a:rPr lang="es-ES" sz="2000" b="1" dirty="0">
                <a:solidFill>
                  <a:srgbClr val="FF0000"/>
                </a:solidFill>
              </a:rPr>
              <a:t>COMPLEMENTO ESPECIFICO:</a:t>
            </a:r>
          </a:p>
          <a:p>
            <a:r>
              <a:rPr lang="es-ES" sz="2000" dirty="0"/>
              <a:t>La negociación del modelo se hará entre el 02-06-2023 y el 01-07-2023 (la diferencia retributiva entre facultativos nunca podrá exceder de 180 €)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DIAS ESPECIALES</a:t>
            </a:r>
          </a:p>
          <a:p>
            <a:r>
              <a:rPr lang="es-ES" sz="2000" dirty="0" err="1"/>
              <a:t>Dias</a:t>
            </a:r>
            <a:r>
              <a:rPr lang="es-ES" sz="2000" dirty="0"/>
              <a:t> 24 y 31 de diciembre se considerarán no laborables (retribución adicional, tanto en jornada de mañana como de tarde,  será de un módulo de 140 € )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LIBRANZA TRAS GUARDIA DE FIN DE SEMANA O VISPERA DE FESTIVO</a:t>
            </a:r>
          </a:p>
          <a:p>
            <a:r>
              <a:rPr lang="es-ES" sz="2000" dirty="0"/>
              <a:t>Se hará efectiva el lunes o alternativamente en los 14 días siguientes tras la guardia.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CONFIGURACION DE LAS GUARDIAS LOCALIZADAS Y LIBRANZAS</a:t>
            </a:r>
          </a:p>
          <a:p>
            <a:r>
              <a:rPr lang="es-ES" sz="2000" dirty="0"/>
              <a:t>Se negociará en la segunda quincena de mayo la normativa para unificar el tratamiento de la libranza y la conversión de guardias localizadas en presenciales.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MODULOS DE EXENCION DE GUARDIAS DE PRESENCIA FISICA DE FEAS</a:t>
            </a:r>
          </a:p>
          <a:p>
            <a:r>
              <a:rPr lang="es-ES" sz="2000" dirty="0"/>
              <a:t>Para mayores de 55 años, se acuerda el establecimiento de módulo de 4 </a:t>
            </a:r>
            <a:r>
              <a:rPr lang="es-ES" sz="2000" dirty="0" err="1"/>
              <a:t>hrs</a:t>
            </a:r>
            <a:r>
              <a:rPr lang="es-ES" sz="2000" dirty="0"/>
              <a:t>, con un máximo de 3 mod/mes, a razón de 84 euros/hora (modulo: 336 €), lo que supone 1008 €/mes.</a:t>
            </a:r>
          </a:p>
          <a:p>
            <a:r>
              <a:rPr lang="es-ES" sz="2000" dirty="0"/>
              <a:t>ATENCION PRIMARIA</a:t>
            </a:r>
          </a:p>
          <a:p>
            <a:r>
              <a:rPr lang="es-ES" sz="2000" dirty="0"/>
              <a:t>En 3 meses, tras la aplicación de las prolongaciones actualmente en implantación, se valorará la propuesta de 300 minutos de actividad asistencial y la retribución por paciente adicional.</a:t>
            </a:r>
          </a:p>
          <a:p>
            <a:endParaRPr lang="es-ES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C80449-21A5-223F-FBB4-8878B60AD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4090" cy="61757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8F9DE06-0AA6-48FE-0D86-DC3C5CFDF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6417"/>
            <a:ext cx="17740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6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EB99AE-5652-2B73-80A1-CC833B598682}"/>
              </a:ext>
            </a:extLst>
          </p:cNvPr>
          <p:cNvSpPr txBox="1"/>
          <p:nvPr/>
        </p:nvSpPr>
        <p:spPr>
          <a:xfrm>
            <a:off x="2132418" y="1536174"/>
            <a:ext cx="98032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ATENCION PRIMARIA</a:t>
            </a:r>
          </a:p>
          <a:p>
            <a:r>
              <a:rPr lang="es-ES" sz="2000" dirty="0"/>
              <a:t>En el plazo de 3 meses, tras la aplicación de las prolongaciones actualmente en implantación, se valorará la propuesta de 300 minutos de actividad asistencial y la retribución por paciente adicional.</a:t>
            </a:r>
          </a:p>
          <a:p>
            <a:r>
              <a:rPr lang="es-ES" sz="2000" dirty="0"/>
              <a:t>En el modelo actual de </a:t>
            </a:r>
            <a:r>
              <a:rPr lang="es-ES" sz="2000" dirty="0" err="1"/>
              <a:t>autoprolongación</a:t>
            </a:r>
            <a:r>
              <a:rPr lang="es-ES" sz="2000" dirty="0"/>
              <a:t>, en pilotaje, se podrá aplicar con demora continuada de 4 día- La </a:t>
            </a:r>
            <a:r>
              <a:rPr lang="es-ES" sz="2000" dirty="0" err="1"/>
              <a:t>autoprolongación</a:t>
            </a:r>
            <a:r>
              <a:rPr lang="es-ES" sz="2000" dirty="0"/>
              <a:t> podrá ser realizada por otro profesional.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PARA EL PERSONAL RESIDENTE EN FORMACION</a:t>
            </a:r>
          </a:p>
          <a:p>
            <a:r>
              <a:rPr lang="es-ES" sz="2000" dirty="0"/>
              <a:t>El precio de las guardias tendrá el mismo incremento porcentual que los FEAS y sus libranzas serán como el resto del personal facultativo especialista.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CREACION Y COBERTURA DE TODAS LAS  VACANTES EXISTENTES</a:t>
            </a:r>
          </a:p>
          <a:p>
            <a:r>
              <a:rPr lang="es-ES" sz="2000" dirty="0"/>
              <a:t>Con </a:t>
            </a:r>
            <a:r>
              <a:rPr lang="es-ES" sz="2000" dirty="0" err="1"/>
              <a:t>OPEs</a:t>
            </a:r>
            <a:r>
              <a:rPr lang="es-ES" sz="2000" dirty="0"/>
              <a:t> y Concursos de Traslado. Se hará listado de vacantes de manera </a:t>
            </a:r>
            <a:r>
              <a:rPr lang="es-ES" sz="2000" dirty="0" err="1"/>
              <a:t>períodica</a:t>
            </a:r>
            <a:r>
              <a:rPr lang="es-ES" sz="2000" dirty="0"/>
              <a:t> (anual), y se </a:t>
            </a:r>
            <a:r>
              <a:rPr lang="es-ES" sz="2000" dirty="0" err="1"/>
              <a:t>ofertrán</a:t>
            </a:r>
            <a:r>
              <a:rPr lang="es-ES" sz="2000" dirty="0"/>
              <a:t> todas en las </a:t>
            </a:r>
            <a:r>
              <a:rPr lang="es-ES" sz="2000" dirty="0" err="1"/>
              <a:t>OPEs</a:t>
            </a:r>
            <a:r>
              <a:rPr lang="es-ES" sz="2000" dirty="0"/>
              <a:t> que se convoquen.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E2211F-0F2C-DFE9-F6F9-4F56110E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4090" cy="61757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E9B7A5-6A94-A7AA-AB8B-03DE25FA4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6417"/>
            <a:ext cx="1774090" cy="73158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B5B949E-376C-8BAC-E224-28E474E1F34C}"/>
              </a:ext>
            </a:extLst>
          </p:cNvPr>
          <p:cNvSpPr txBox="1"/>
          <p:nvPr/>
        </p:nvSpPr>
        <p:spPr>
          <a:xfrm>
            <a:off x="2255520" y="230004"/>
            <a:ext cx="9113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REIVINDICACIONES CONSEGUIDAS</a:t>
            </a:r>
          </a:p>
        </p:txBody>
      </p:sp>
    </p:spTree>
    <p:extLst>
      <p:ext uri="{BB962C8B-B14F-4D97-AF65-F5344CB8AC3E}">
        <p14:creationId xmlns:p14="http://schemas.microsoft.com/office/powerpoint/2010/main" val="1818097250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422</TotalTime>
  <Words>1176</Words>
  <Application>Microsoft Office PowerPoint</Application>
  <PresentationFormat>Panorámica</PresentationFormat>
  <Paragraphs>79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Algerian</vt:lpstr>
      <vt:lpstr>Arial</vt:lpstr>
      <vt:lpstr>Arial Black</vt:lpstr>
      <vt:lpstr>Calibri</vt:lpstr>
      <vt:lpstr>Gill Sans MT</vt:lpstr>
      <vt:lpstr>Galería</vt:lpstr>
      <vt:lpstr>Presentación de PowerPoint</vt:lpstr>
      <vt:lpstr>Jornadas Sindicales CESM Mallorca, 4,5 y 6 Mayo 2023</vt:lpstr>
      <vt:lpstr>Antecedentes previos  a la Huelga de Abril 2023  de CESM Galicia</vt:lpstr>
      <vt:lpstr>RESUMEN DEL Programa electoral 2019-2023 </vt:lpstr>
      <vt:lpstr> HUELGA DE CESM Galicia – abril 2023     Puntos Básicos a negociar</vt:lpstr>
      <vt:lpstr>La RESPUESTA a nuestra convocatoria: Excelente en toda Galicia </vt:lpstr>
      <vt:lpstr>Reivindicaciones conseguidas</vt:lpstr>
      <vt:lpstr>Presentación de PowerPoint</vt:lpstr>
      <vt:lpstr>Presentación de PowerPoint</vt:lpstr>
      <vt:lpstr>PENDIENTES DE CONSEGUIR   </vt:lpstr>
      <vt:lpstr>  </vt:lpstr>
      <vt:lpstr>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Congreso CESM/FEMS Mallorca, 4,5 y 6 Mayo 2023</dc:title>
  <dc:creator>Cándido Andión</dc:creator>
  <cp:lastModifiedBy>Cándido Andión</cp:lastModifiedBy>
  <cp:revision>10</cp:revision>
  <dcterms:created xsi:type="dcterms:W3CDTF">2023-04-30T11:02:06Z</dcterms:created>
  <dcterms:modified xsi:type="dcterms:W3CDTF">2023-05-05T13:49:35Z</dcterms:modified>
</cp:coreProperties>
</file>